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32"/>
  </p:notesMasterIdLst>
  <p:sldIdLst>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775" r:id="rId3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Boonen" initials="HB" lastIdx="12" clrIdx="0">
    <p:extLst>
      <p:ext uri="{19B8F6BF-5375-455C-9EA6-DF929625EA0E}">
        <p15:presenceInfo xmlns:p15="http://schemas.microsoft.com/office/powerpoint/2012/main" userId="S-1-5-21-2830509258-3095755264-2528916311-48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3568" autoAdjust="0"/>
  </p:normalViewPr>
  <p:slideViewPr>
    <p:cSldViewPr snapToGrid="0">
      <p:cViewPr varScale="1">
        <p:scale>
          <a:sx n="49" d="100"/>
          <a:sy n="49" d="100"/>
        </p:scale>
        <p:origin x="126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6.emf"/></Relationships>
</file>

<file path=ppt/diagrams/_rels/drawing1.xml.rels><?xml version="1.0" encoding="UTF-8" standalone="yes"?>
<Relationships xmlns="http://schemas.openxmlformats.org/package/2006/relationships"><Relationship Id="rId1" Type="http://schemas.openxmlformats.org/officeDocument/2006/relationships/image" Target="../media/image26.emf"/></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FDE58-E588-454C-9897-51CC827E536D}" type="doc">
      <dgm:prSet loTypeId="urn:microsoft.com/office/officeart/2005/8/layout/venn2" loCatId="" qsTypeId="urn:microsoft.com/office/officeart/2005/8/quickstyle/simple3" qsCatId="simple" csTypeId="urn:microsoft.com/office/officeart/2005/8/colors/colorful5" csCatId="colorful" phldr="1"/>
      <dgm:spPr/>
      <dgm:t>
        <a:bodyPr/>
        <a:lstStyle/>
        <a:p>
          <a:endParaRPr lang="nl-NL"/>
        </a:p>
      </dgm:t>
    </dgm:pt>
    <dgm:pt modelId="{119D363D-45A9-3443-B697-F113FE2F41C9}">
      <dgm:prSet phldrT="[Tekst]"/>
      <dgm:spPr/>
      <dgm:t>
        <a:bodyPr/>
        <a:lstStyle/>
        <a:p>
          <a:pPr algn="l"/>
          <a:r>
            <a:rPr lang="nl-NL" dirty="0"/>
            <a:t> </a:t>
          </a:r>
        </a:p>
      </dgm:t>
    </dgm:pt>
    <dgm:pt modelId="{307CCD14-D970-4C40-A8F1-990AE68AA936}" type="parTrans" cxnId="{181D2EE5-B89C-8E4B-9356-F400C91F782F}">
      <dgm:prSet/>
      <dgm:spPr/>
      <dgm:t>
        <a:bodyPr/>
        <a:lstStyle/>
        <a:p>
          <a:pPr algn="l"/>
          <a:endParaRPr lang="nl-NL"/>
        </a:p>
      </dgm:t>
    </dgm:pt>
    <dgm:pt modelId="{C6126FF2-54CA-434B-B8A6-B98220A4B529}" type="sibTrans" cxnId="{181D2EE5-B89C-8E4B-9356-F400C91F782F}">
      <dgm:prSet/>
      <dgm:spPr/>
      <dgm:t>
        <a:bodyPr/>
        <a:lstStyle/>
        <a:p>
          <a:pPr algn="l"/>
          <a:endParaRPr lang="nl-NL"/>
        </a:p>
      </dgm:t>
    </dgm:pt>
    <dgm:pt modelId="{0C9CC90E-2E60-2742-B52E-127288D1D32F}">
      <dgm:prSet phldrT="[Tekst]" custT="1"/>
      <dgm:spPr/>
      <dgm:t>
        <a:bodyPr/>
        <a:lstStyle/>
        <a:p>
          <a:pPr algn="l"/>
          <a:r>
            <a:rPr lang="nl-NL" sz="1400"/>
            <a:t>  </a:t>
          </a:r>
        </a:p>
        <a:p>
          <a:pPr algn="l"/>
          <a:endParaRPr lang="nl-NL" sz="1400"/>
        </a:p>
        <a:p>
          <a:pPr algn="l"/>
          <a:endParaRPr lang="nl-NL" sz="1400" dirty="0"/>
        </a:p>
      </dgm:t>
    </dgm:pt>
    <dgm:pt modelId="{7BF2C956-5363-D447-8C7C-6BC0F4AAE8C5}" type="parTrans" cxnId="{23DBDE5E-BA84-B44A-9BD8-71BA3A79E4DB}">
      <dgm:prSet/>
      <dgm:spPr/>
      <dgm:t>
        <a:bodyPr/>
        <a:lstStyle/>
        <a:p>
          <a:pPr algn="l"/>
          <a:endParaRPr lang="nl-NL"/>
        </a:p>
      </dgm:t>
    </dgm:pt>
    <dgm:pt modelId="{0E5CEDD5-8E75-304C-93E2-A1865848C5EE}" type="sibTrans" cxnId="{23DBDE5E-BA84-B44A-9BD8-71BA3A79E4DB}">
      <dgm:prSet/>
      <dgm:spPr/>
      <dgm:t>
        <a:bodyPr/>
        <a:lstStyle/>
        <a:p>
          <a:pPr algn="l"/>
          <a:endParaRPr lang="nl-NL"/>
        </a:p>
      </dgm:t>
    </dgm:pt>
    <dgm:pt modelId="{3E4774A9-2511-DD4C-93E9-EB1AA05AC841}">
      <dgm:prSet phldrT="[Tekst]" custT="1"/>
      <dgm:spPr/>
      <dgm:t>
        <a:bodyPr/>
        <a:lstStyle/>
        <a:p>
          <a:pPr algn="l"/>
          <a:endParaRPr lang="nl-NL" sz="1600" dirty="0"/>
        </a:p>
        <a:p>
          <a:pPr algn="l"/>
          <a:endParaRPr lang="nl-NL" sz="1600" dirty="0"/>
        </a:p>
        <a:p>
          <a:pPr algn="l"/>
          <a:r>
            <a:rPr lang="nl-NL" sz="1400" dirty="0"/>
            <a:t>           Leerling    Leerling</a:t>
          </a:r>
        </a:p>
        <a:p>
          <a:pPr algn="l"/>
          <a:r>
            <a:rPr lang="nl-NL" sz="1400" dirty="0"/>
            <a:t>	   Leerling   </a:t>
          </a:r>
        </a:p>
        <a:p>
          <a:pPr algn="l"/>
          <a:r>
            <a:rPr lang="nl-NL" sz="1400" dirty="0"/>
            <a:t>                                        Leerling</a:t>
          </a:r>
        </a:p>
        <a:p>
          <a:pPr algn="l"/>
          <a:endParaRPr lang="nl-NL" sz="1600" dirty="0"/>
        </a:p>
        <a:p>
          <a:pPr algn="l"/>
          <a:endParaRPr lang="nl-NL" sz="1600" dirty="0"/>
        </a:p>
        <a:p>
          <a:pPr algn="l"/>
          <a:endParaRPr lang="nl-NL" sz="1600" dirty="0"/>
        </a:p>
        <a:p>
          <a:pPr algn="l"/>
          <a:endParaRPr lang="nl-NL" sz="1600" dirty="0"/>
        </a:p>
      </dgm:t>
    </dgm:pt>
    <dgm:pt modelId="{F44806D2-FB04-904A-8518-C3E495BF7CD3}" type="parTrans" cxnId="{E2B25B14-1316-5D46-A5EF-19648BDA237F}">
      <dgm:prSet/>
      <dgm:spPr/>
      <dgm:t>
        <a:bodyPr/>
        <a:lstStyle/>
        <a:p>
          <a:pPr algn="l"/>
          <a:endParaRPr lang="nl-NL"/>
        </a:p>
      </dgm:t>
    </dgm:pt>
    <dgm:pt modelId="{6A711AAB-A34A-8849-B5BF-52E853AA249E}" type="sibTrans" cxnId="{E2B25B14-1316-5D46-A5EF-19648BDA237F}">
      <dgm:prSet/>
      <dgm:spPr/>
      <dgm:t>
        <a:bodyPr/>
        <a:lstStyle/>
        <a:p>
          <a:pPr algn="l"/>
          <a:endParaRPr lang="nl-NL"/>
        </a:p>
      </dgm:t>
    </dgm:pt>
    <dgm:pt modelId="{5B070C10-66A7-574B-BED6-FDF12A00D34F}">
      <dgm:prSet/>
      <dgm:spPr>
        <a:blipFill rotWithShape="0">
          <a:blip xmlns:r="http://schemas.openxmlformats.org/officeDocument/2006/relationships" r:embed="rId1"/>
          <a:stretch>
            <a:fillRect/>
          </a:stretch>
        </a:blipFill>
      </dgm:spPr>
      <dgm:t>
        <a:bodyPr/>
        <a:lstStyle/>
        <a:p>
          <a:pPr algn="l"/>
          <a:endParaRPr lang="nl-NL" dirty="0"/>
        </a:p>
      </dgm:t>
    </dgm:pt>
    <dgm:pt modelId="{FE8FD03C-278F-434C-894F-7C35E229FDDD}" type="parTrans" cxnId="{DC0645F9-7264-2942-9473-7AD5254BEC5E}">
      <dgm:prSet/>
      <dgm:spPr/>
      <dgm:t>
        <a:bodyPr/>
        <a:lstStyle/>
        <a:p>
          <a:pPr algn="l"/>
          <a:endParaRPr lang="nl-NL"/>
        </a:p>
      </dgm:t>
    </dgm:pt>
    <dgm:pt modelId="{37A41B5A-0460-5047-9EBE-C7DB5EE81B29}" type="sibTrans" cxnId="{DC0645F9-7264-2942-9473-7AD5254BEC5E}">
      <dgm:prSet/>
      <dgm:spPr/>
      <dgm:t>
        <a:bodyPr/>
        <a:lstStyle/>
        <a:p>
          <a:pPr algn="l"/>
          <a:endParaRPr lang="nl-NL"/>
        </a:p>
      </dgm:t>
    </dgm:pt>
    <dgm:pt modelId="{02ECC032-1F53-D74D-B04A-754FCBC94EEC}" type="pres">
      <dgm:prSet presAssocID="{128FDE58-E588-454C-9897-51CC827E536D}" presName="Name0" presStyleCnt="0">
        <dgm:presLayoutVars>
          <dgm:chMax val="7"/>
          <dgm:resizeHandles val="exact"/>
        </dgm:presLayoutVars>
      </dgm:prSet>
      <dgm:spPr/>
    </dgm:pt>
    <dgm:pt modelId="{2E59E7D0-D870-C140-B538-BFF808DB184F}" type="pres">
      <dgm:prSet presAssocID="{128FDE58-E588-454C-9897-51CC827E536D}" presName="comp1" presStyleCnt="0"/>
      <dgm:spPr/>
    </dgm:pt>
    <dgm:pt modelId="{E3829764-8F23-C843-884C-21676349AB25}" type="pres">
      <dgm:prSet presAssocID="{128FDE58-E588-454C-9897-51CC827E536D}" presName="circle1" presStyleLbl="node1" presStyleIdx="0" presStyleCnt="4" custScaleX="169197" custScaleY="100000" custLinFactNeighborX="-2138" custLinFactNeighborY="5916"/>
      <dgm:spPr/>
    </dgm:pt>
    <dgm:pt modelId="{BC18A00F-072A-2243-BE6C-D4CF962998FD}" type="pres">
      <dgm:prSet presAssocID="{128FDE58-E588-454C-9897-51CC827E536D}" presName="c1text" presStyleLbl="node1" presStyleIdx="0" presStyleCnt="4">
        <dgm:presLayoutVars>
          <dgm:bulletEnabled val="1"/>
        </dgm:presLayoutVars>
      </dgm:prSet>
      <dgm:spPr/>
    </dgm:pt>
    <dgm:pt modelId="{639430D4-AAC5-A84C-9128-8A14647531C7}" type="pres">
      <dgm:prSet presAssocID="{128FDE58-E588-454C-9897-51CC827E536D}" presName="comp2" presStyleCnt="0"/>
      <dgm:spPr/>
    </dgm:pt>
    <dgm:pt modelId="{8F728701-E8DD-6A4E-8955-5DC63A507247}" type="pres">
      <dgm:prSet presAssocID="{128FDE58-E588-454C-9897-51CC827E536D}" presName="circle2" presStyleLbl="node1" presStyleIdx="1" presStyleCnt="4" custScaleX="133598" custScaleY="116580" custLinFactNeighborX="-2345" custLinFactNeighborY="-15957"/>
      <dgm:spPr/>
    </dgm:pt>
    <dgm:pt modelId="{5B3D6D15-246D-484D-8911-72077C0D95E8}" type="pres">
      <dgm:prSet presAssocID="{128FDE58-E588-454C-9897-51CC827E536D}" presName="c2text" presStyleLbl="node1" presStyleIdx="1" presStyleCnt="4">
        <dgm:presLayoutVars>
          <dgm:bulletEnabled val="1"/>
        </dgm:presLayoutVars>
      </dgm:prSet>
      <dgm:spPr/>
    </dgm:pt>
    <dgm:pt modelId="{90666633-AF32-404E-B8A9-6A76C38EE2A2}" type="pres">
      <dgm:prSet presAssocID="{128FDE58-E588-454C-9897-51CC827E536D}" presName="comp3" presStyleCnt="0"/>
      <dgm:spPr/>
    </dgm:pt>
    <dgm:pt modelId="{2CDFFA2C-CBFF-EC4E-A94E-A09F9796B2EF}" type="pres">
      <dgm:prSet presAssocID="{128FDE58-E588-454C-9897-51CC827E536D}" presName="circle3" presStyleLbl="node1" presStyleIdx="2" presStyleCnt="4" custScaleX="120203" custScaleY="114346" custLinFactNeighborX="-2769" custLinFactNeighborY="-28253"/>
      <dgm:spPr/>
    </dgm:pt>
    <dgm:pt modelId="{3B69AFFE-20E4-FF40-9C8B-AB299124F393}" type="pres">
      <dgm:prSet presAssocID="{128FDE58-E588-454C-9897-51CC827E536D}" presName="c3text" presStyleLbl="node1" presStyleIdx="2" presStyleCnt="4">
        <dgm:presLayoutVars>
          <dgm:bulletEnabled val="1"/>
        </dgm:presLayoutVars>
      </dgm:prSet>
      <dgm:spPr/>
    </dgm:pt>
    <dgm:pt modelId="{AD226501-3102-8947-94CA-E9C2FDA5DC47}" type="pres">
      <dgm:prSet presAssocID="{128FDE58-E588-454C-9897-51CC827E536D}" presName="comp4" presStyleCnt="0"/>
      <dgm:spPr/>
    </dgm:pt>
    <dgm:pt modelId="{5B49D1DF-AB5A-A74D-8412-069A7D8616BF}" type="pres">
      <dgm:prSet presAssocID="{128FDE58-E588-454C-9897-51CC827E536D}" presName="circle4" presStyleLbl="node1" presStyleIdx="3" presStyleCnt="4" custScaleX="8793" custScaleY="7633" custLinFactNeighborX="35307" custLinFactNeighborY="-61374"/>
      <dgm:spPr/>
    </dgm:pt>
    <dgm:pt modelId="{30CE2E97-8E22-B341-8E93-63275FF95188}" type="pres">
      <dgm:prSet presAssocID="{128FDE58-E588-454C-9897-51CC827E536D}" presName="c4text" presStyleLbl="node1" presStyleIdx="3" presStyleCnt="4">
        <dgm:presLayoutVars>
          <dgm:bulletEnabled val="1"/>
        </dgm:presLayoutVars>
      </dgm:prSet>
      <dgm:spPr/>
    </dgm:pt>
  </dgm:ptLst>
  <dgm:cxnLst>
    <dgm:cxn modelId="{AD55F006-1274-4900-BB99-B4D39F933016}" type="presOf" srcId="{5B070C10-66A7-574B-BED6-FDF12A00D34F}" destId="{30CE2E97-8E22-B341-8E93-63275FF95188}" srcOrd="1" destOrd="0" presId="urn:microsoft.com/office/officeart/2005/8/layout/venn2"/>
    <dgm:cxn modelId="{E2B25B14-1316-5D46-A5EF-19648BDA237F}" srcId="{128FDE58-E588-454C-9897-51CC827E536D}" destId="{3E4774A9-2511-DD4C-93E9-EB1AA05AC841}" srcOrd="2" destOrd="0" parTransId="{F44806D2-FB04-904A-8518-C3E495BF7CD3}" sibTransId="{6A711AAB-A34A-8849-B5BF-52E853AA249E}"/>
    <dgm:cxn modelId="{B1998A15-00C4-4373-84D8-0C314CE9DE6B}" type="presOf" srcId="{128FDE58-E588-454C-9897-51CC827E536D}" destId="{02ECC032-1F53-D74D-B04A-754FCBC94EEC}" srcOrd="0" destOrd="0" presId="urn:microsoft.com/office/officeart/2005/8/layout/venn2"/>
    <dgm:cxn modelId="{172DFC1C-11AD-4F32-917D-D7B0397BBBBE}" type="presOf" srcId="{3E4774A9-2511-DD4C-93E9-EB1AA05AC841}" destId="{2CDFFA2C-CBFF-EC4E-A94E-A09F9796B2EF}" srcOrd="0" destOrd="0" presId="urn:microsoft.com/office/officeart/2005/8/layout/venn2"/>
    <dgm:cxn modelId="{23DBDE5E-BA84-B44A-9BD8-71BA3A79E4DB}" srcId="{128FDE58-E588-454C-9897-51CC827E536D}" destId="{0C9CC90E-2E60-2742-B52E-127288D1D32F}" srcOrd="1" destOrd="0" parTransId="{7BF2C956-5363-D447-8C7C-6BC0F4AAE8C5}" sibTransId="{0E5CEDD5-8E75-304C-93E2-A1865848C5EE}"/>
    <dgm:cxn modelId="{F3730268-AB7E-4C06-A263-64A8038A1017}" type="presOf" srcId="{119D363D-45A9-3443-B697-F113FE2F41C9}" destId="{BC18A00F-072A-2243-BE6C-D4CF962998FD}" srcOrd="1" destOrd="0" presId="urn:microsoft.com/office/officeart/2005/8/layout/venn2"/>
    <dgm:cxn modelId="{D558C148-AF93-4DB1-BD06-73A79DB90957}" type="presOf" srcId="{3E4774A9-2511-DD4C-93E9-EB1AA05AC841}" destId="{3B69AFFE-20E4-FF40-9C8B-AB299124F393}" srcOrd="1" destOrd="0" presId="urn:microsoft.com/office/officeart/2005/8/layout/venn2"/>
    <dgm:cxn modelId="{C3CBDB7B-DBD0-4631-BB24-ABA3BA662E96}" type="presOf" srcId="{119D363D-45A9-3443-B697-F113FE2F41C9}" destId="{E3829764-8F23-C843-884C-21676349AB25}" srcOrd="0" destOrd="0" presId="urn:microsoft.com/office/officeart/2005/8/layout/venn2"/>
    <dgm:cxn modelId="{F7AFBE9F-9396-458B-9C9F-B471C1558425}" type="presOf" srcId="{0C9CC90E-2E60-2742-B52E-127288D1D32F}" destId="{8F728701-E8DD-6A4E-8955-5DC63A507247}" srcOrd="0" destOrd="0" presId="urn:microsoft.com/office/officeart/2005/8/layout/venn2"/>
    <dgm:cxn modelId="{9A41ABB1-20F9-401D-AE1C-5539F05A413B}" type="presOf" srcId="{5B070C10-66A7-574B-BED6-FDF12A00D34F}" destId="{5B49D1DF-AB5A-A74D-8412-069A7D8616BF}" srcOrd="0" destOrd="0" presId="urn:microsoft.com/office/officeart/2005/8/layout/venn2"/>
    <dgm:cxn modelId="{1DC41FB6-9851-484C-8608-5630BB2F54C5}" type="presOf" srcId="{0C9CC90E-2E60-2742-B52E-127288D1D32F}" destId="{5B3D6D15-246D-484D-8911-72077C0D95E8}" srcOrd="1" destOrd="0" presId="urn:microsoft.com/office/officeart/2005/8/layout/venn2"/>
    <dgm:cxn modelId="{181D2EE5-B89C-8E4B-9356-F400C91F782F}" srcId="{128FDE58-E588-454C-9897-51CC827E536D}" destId="{119D363D-45A9-3443-B697-F113FE2F41C9}" srcOrd="0" destOrd="0" parTransId="{307CCD14-D970-4C40-A8F1-990AE68AA936}" sibTransId="{C6126FF2-54CA-434B-B8A6-B98220A4B529}"/>
    <dgm:cxn modelId="{DC0645F9-7264-2942-9473-7AD5254BEC5E}" srcId="{128FDE58-E588-454C-9897-51CC827E536D}" destId="{5B070C10-66A7-574B-BED6-FDF12A00D34F}" srcOrd="3" destOrd="0" parTransId="{FE8FD03C-278F-434C-894F-7C35E229FDDD}" sibTransId="{37A41B5A-0460-5047-9EBE-C7DB5EE81B29}"/>
    <dgm:cxn modelId="{63354943-A15C-488A-B1A5-A7456028DBCF}" type="presParOf" srcId="{02ECC032-1F53-D74D-B04A-754FCBC94EEC}" destId="{2E59E7D0-D870-C140-B538-BFF808DB184F}" srcOrd="0" destOrd="0" presId="urn:microsoft.com/office/officeart/2005/8/layout/venn2"/>
    <dgm:cxn modelId="{ECAB6858-6C18-4968-9025-91B200BD1D49}" type="presParOf" srcId="{2E59E7D0-D870-C140-B538-BFF808DB184F}" destId="{E3829764-8F23-C843-884C-21676349AB25}" srcOrd="0" destOrd="0" presId="urn:microsoft.com/office/officeart/2005/8/layout/venn2"/>
    <dgm:cxn modelId="{A39B9F3F-D8AA-4047-8051-F36CD30AC438}" type="presParOf" srcId="{2E59E7D0-D870-C140-B538-BFF808DB184F}" destId="{BC18A00F-072A-2243-BE6C-D4CF962998FD}" srcOrd="1" destOrd="0" presId="urn:microsoft.com/office/officeart/2005/8/layout/venn2"/>
    <dgm:cxn modelId="{36F302F3-3FC7-44DB-9689-E29B3A4700C8}" type="presParOf" srcId="{02ECC032-1F53-D74D-B04A-754FCBC94EEC}" destId="{639430D4-AAC5-A84C-9128-8A14647531C7}" srcOrd="1" destOrd="0" presId="urn:microsoft.com/office/officeart/2005/8/layout/venn2"/>
    <dgm:cxn modelId="{EE2BE422-AA52-42D7-9D1B-DB4DE6604D32}" type="presParOf" srcId="{639430D4-AAC5-A84C-9128-8A14647531C7}" destId="{8F728701-E8DD-6A4E-8955-5DC63A507247}" srcOrd="0" destOrd="0" presId="urn:microsoft.com/office/officeart/2005/8/layout/venn2"/>
    <dgm:cxn modelId="{DD94A480-875B-4397-9838-BBBBCAD39A8A}" type="presParOf" srcId="{639430D4-AAC5-A84C-9128-8A14647531C7}" destId="{5B3D6D15-246D-484D-8911-72077C0D95E8}" srcOrd="1" destOrd="0" presId="urn:microsoft.com/office/officeart/2005/8/layout/venn2"/>
    <dgm:cxn modelId="{E5A9E571-FB94-4BA3-BBCA-9402A3CE59BC}" type="presParOf" srcId="{02ECC032-1F53-D74D-B04A-754FCBC94EEC}" destId="{90666633-AF32-404E-B8A9-6A76C38EE2A2}" srcOrd="2" destOrd="0" presId="urn:microsoft.com/office/officeart/2005/8/layout/venn2"/>
    <dgm:cxn modelId="{DC382424-0EA9-4478-A311-9DD896CEA845}" type="presParOf" srcId="{90666633-AF32-404E-B8A9-6A76C38EE2A2}" destId="{2CDFFA2C-CBFF-EC4E-A94E-A09F9796B2EF}" srcOrd="0" destOrd="0" presId="urn:microsoft.com/office/officeart/2005/8/layout/venn2"/>
    <dgm:cxn modelId="{15089585-9268-4A91-9A0D-EAA04BAD7279}" type="presParOf" srcId="{90666633-AF32-404E-B8A9-6A76C38EE2A2}" destId="{3B69AFFE-20E4-FF40-9C8B-AB299124F393}" srcOrd="1" destOrd="0" presId="urn:microsoft.com/office/officeart/2005/8/layout/venn2"/>
    <dgm:cxn modelId="{6A60B537-C664-41FB-9BE7-A893317086A1}" type="presParOf" srcId="{02ECC032-1F53-D74D-B04A-754FCBC94EEC}" destId="{AD226501-3102-8947-94CA-E9C2FDA5DC47}" srcOrd="3" destOrd="0" presId="urn:microsoft.com/office/officeart/2005/8/layout/venn2"/>
    <dgm:cxn modelId="{167FC6E1-8205-4DC6-9A43-40FE9A2805EA}" type="presParOf" srcId="{AD226501-3102-8947-94CA-E9C2FDA5DC47}" destId="{5B49D1DF-AB5A-A74D-8412-069A7D8616BF}" srcOrd="0" destOrd="0" presId="urn:microsoft.com/office/officeart/2005/8/layout/venn2"/>
    <dgm:cxn modelId="{049CFCB4-6F7E-45B6-B982-51AD16451CF6}" type="presParOf" srcId="{AD226501-3102-8947-94CA-E9C2FDA5DC47}" destId="{30CE2E97-8E22-B341-8E93-63275FF9518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29764-8F23-C843-884C-21676349AB25}">
      <dsp:nvSpPr>
        <dsp:cNvPr id="0" name=""/>
        <dsp:cNvSpPr/>
      </dsp:nvSpPr>
      <dsp:spPr>
        <a:xfrm>
          <a:off x="174958" y="0"/>
          <a:ext cx="11378657" cy="6725094"/>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nl-NL" sz="3500" kern="1200" dirty="0"/>
            <a:t> </a:t>
          </a:r>
        </a:p>
      </dsp:txBody>
      <dsp:txXfrm>
        <a:off x="4273551" y="336254"/>
        <a:ext cx="3181472" cy="1008764"/>
      </dsp:txXfrm>
    </dsp:sp>
    <dsp:sp modelId="{8F728701-E8DD-6A4E-8955-5DC63A507247}">
      <dsp:nvSpPr>
        <dsp:cNvPr id="0" name=""/>
        <dsp:cNvSpPr/>
      </dsp:nvSpPr>
      <dsp:spPr>
        <a:xfrm>
          <a:off x="2288070" y="0"/>
          <a:ext cx="7187672" cy="6272091"/>
        </a:xfrm>
        <a:prstGeom prst="ellipse">
          <a:avLst/>
        </a:prstGeom>
        <a:gradFill rotWithShape="0">
          <a:gsLst>
            <a:gs pos="0">
              <a:schemeClr val="accent5">
                <a:hueOff val="-57152"/>
                <a:satOff val="0"/>
                <a:lumOff val="4314"/>
                <a:alphaOff val="0"/>
                <a:lumMod val="110000"/>
                <a:satMod val="105000"/>
                <a:tint val="67000"/>
              </a:schemeClr>
            </a:gs>
            <a:gs pos="50000">
              <a:schemeClr val="accent5">
                <a:hueOff val="-57152"/>
                <a:satOff val="0"/>
                <a:lumOff val="4314"/>
                <a:alphaOff val="0"/>
                <a:lumMod val="105000"/>
                <a:satMod val="103000"/>
                <a:tint val="73000"/>
              </a:schemeClr>
            </a:gs>
            <a:gs pos="100000">
              <a:schemeClr val="accent5">
                <a:hueOff val="-57152"/>
                <a:satOff val="0"/>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l-NL" sz="1400" kern="1200"/>
            <a:t>  </a:t>
          </a:r>
        </a:p>
        <a:p>
          <a:pPr marL="0" lvl="0" indent="0" algn="l" defTabSz="622300">
            <a:lnSpc>
              <a:spcPct val="90000"/>
            </a:lnSpc>
            <a:spcBef>
              <a:spcPct val="0"/>
            </a:spcBef>
            <a:spcAft>
              <a:spcPct val="35000"/>
            </a:spcAft>
            <a:buNone/>
          </a:pPr>
          <a:endParaRPr lang="nl-NL" sz="1400" kern="1200"/>
        </a:p>
        <a:p>
          <a:pPr marL="0" lvl="0" indent="0" algn="l" defTabSz="622300">
            <a:lnSpc>
              <a:spcPct val="90000"/>
            </a:lnSpc>
            <a:spcBef>
              <a:spcPct val="0"/>
            </a:spcBef>
            <a:spcAft>
              <a:spcPct val="35000"/>
            </a:spcAft>
            <a:buNone/>
          </a:pPr>
          <a:endParaRPr lang="nl-NL" sz="1400" kern="1200" dirty="0"/>
        </a:p>
      </dsp:txBody>
      <dsp:txXfrm>
        <a:off x="4625861" y="376325"/>
        <a:ext cx="2512091" cy="1128976"/>
      </dsp:txXfrm>
    </dsp:sp>
    <dsp:sp modelId="{2CDFFA2C-CBFF-EC4E-A94E-A09F9796B2EF}">
      <dsp:nvSpPr>
        <dsp:cNvPr id="0" name=""/>
        <dsp:cNvSpPr/>
      </dsp:nvSpPr>
      <dsp:spPr>
        <a:xfrm>
          <a:off x="3471209" y="1037574"/>
          <a:ext cx="4850258" cy="4613925"/>
        </a:xfrm>
        <a:prstGeom prst="ellipse">
          <a:avLst/>
        </a:prstGeom>
        <a:gradFill rotWithShape="0">
          <a:gsLst>
            <a:gs pos="0">
              <a:schemeClr val="accent5">
                <a:hueOff val="-114305"/>
                <a:satOff val="0"/>
                <a:lumOff val="8628"/>
                <a:alphaOff val="0"/>
                <a:lumMod val="110000"/>
                <a:satMod val="105000"/>
                <a:tint val="67000"/>
              </a:schemeClr>
            </a:gs>
            <a:gs pos="50000">
              <a:schemeClr val="accent5">
                <a:hueOff val="-114305"/>
                <a:satOff val="0"/>
                <a:lumOff val="8628"/>
                <a:alphaOff val="0"/>
                <a:lumMod val="105000"/>
                <a:satMod val="103000"/>
                <a:tint val="73000"/>
              </a:schemeClr>
            </a:gs>
            <a:gs pos="100000">
              <a:schemeClr val="accent5">
                <a:hueOff val="-114305"/>
                <a:satOff val="0"/>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endParaRPr lang="nl-NL" sz="1600" kern="1200" dirty="0"/>
        </a:p>
        <a:p>
          <a:pPr marL="0" lvl="0" indent="0" algn="l" defTabSz="711200">
            <a:lnSpc>
              <a:spcPct val="90000"/>
            </a:lnSpc>
            <a:spcBef>
              <a:spcPct val="0"/>
            </a:spcBef>
            <a:spcAft>
              <a:spcPct val="35000"/>
            </a:spcAft>
            <a:buNone/>
          </a:pPr>
          <a:endParaRPr lang="nl-NL" sz="1600" kern="1200" dirty="0"/>
        </a:p>
        <a:p>
          <a:pPr marL="0" lvl="0" indent="0" algn="l" defTabSz="711200">
            <a:lnSpc>
              <a:spcPct val="90000"/>
            </a:lnSpc>
            <a:spcBef>
              <a:spcPct val="0"/>
            </a:spcBef>
            <a:spcAft>
              <a:spcPct val="35000"/>
            </a:spcAft>
            <a:buNone/>
          </a:pPr>
          <a:r>
            <a:rPr lang="nl-NL" sz="1400" kern="1200" dirty="0"/>
            <a:t>           Leerling    Leerling</a:t>
          </a:r>
        </a:p>
        <a:p>
          <a:pPr marL="0" lvl="0" indent="0" algn="l" defTabSz="711200">
            <a:lnSpc>
              <a:spcPct val="90000"/>
            </a:lnSpc>
            <a:spcBef>
              <a:spcPct val="0"/>
            </a:spcBef>
            <a:spcAft>
              <a:spcPct val="35000"/>
            </a:spcAft>
            <a:buNone/>
          </a:pPr>
          <a:r>
            <a:rPr lang="nl-NL" sz="1400" kern="1200" dirty="0"/>
            <a:t>	   Leerling   </a:t>
          </a:r>
        </a:p>
        <a:p>
          <a:pPr marL="0" lvl="0" indent="0" algn="l" defTabSz="711200">
            <a:lnSpc>
              <a:spcPct val="90000"/>
            </a:lnSpc>
            <a:spcBef>
              <a:spcPct val="0"/>
            </a:spcBef>
            <a:spcAft>
              <a:spcPct val="35000"/>
            </a:spcAft>
            <a:buNone/>
          </a:pPr>
          <a:r>
            <a:rPr lang="nl-NL" sz="1400" kern="1200" dirty="0"/>
            <a:t>                                        Leerling</a:t>
          </a:r>
        </a:p>
        <a:p>
          <a:pPr marL="0" lvl="0" indent="0" algn="l" defTabSz="711200">
            <a:lnSpc>
              <a:spcPct val="90000"/>
            </a:lnSpc>
            <a:spcBef>
              <a:spcPct val="0"/>
            </a:spcBef>
            <a:spcAft>
              <a:spcPct val="35000"/>
            </a:spcAft>
            <a:buNone/>
          </a:pPr>
          <a:endParaRPr lang="nl-NL" sz="1600" kern="1200" dirty="0"/>
        </a:p>
        <a:p>
          <a:pPr marL="0" lvl="0" indent="0" algn="l" defTabSz="711200">
            <a:lnSpc>
              <a:spcPct val="90000"/>
            </a:lnSpc>
            <a:spcBef>
              <a:spcPct val="0"/>
            </a:spcBef>
            <a:spcAft>
              <a:spcPct val="35000"/>
            </a:spcAft>
            <a:buNone/>
          </a:pPr>
          <a:endParaRPr lang="nl-NL" sz="1600" kern="1200" dirty="0"/>
        </a:p>
        <a:p>
          <a:pPr marL="0" lvl="0" indent="0" algn="l" defTabSz="711200">
            <a:lnSpc>
              <a:spcPct val="90000"/>
            </a:lnSpc>
            <a:spcBef>
              <a:spcPct val="0"/>
            </a:spcBef>
            <a:spcAft>
              <a:spcPct val="35000"/>
            </a:spcAft>
            <a:buNone/>
          </a:pPr>
          <a:endParaRPr lang="nl-NL" sz="1600" kern="1200" dirty="0"/>
        </a:p>
        <a:p>
          <a:pPr marL="0" lvl="0" indent="0" algn="l" defTabSz="711200">
            <a:lnSpc>
              <a:spcPct val="90000"/>
            </a:lnSpc>
            <a:spcBef>
              <a:spcPct val="0"/>
            </a:spcBef>
            <a:spcAft>
              <a:spcPct val="35000"/>
            </a:spcAft>
            <a:buNone/>
          </a:pPr>
          <a:endParaRPr lang="nl-NL" sz="1600" kern="1200" dirty="0"/>
        </a:p>
      </dsp:txBody>
      <dsp:txXfrm>
        <a:off x="4766228" y="1383618"/>
        <a:ext cx="2260220" cy="1038133"/>
      </dsp:txXfrm>
    </dsp:sp>
    <dsp:sp modelId="{5B49D1DF-AB5A-A74D-8412-069A7D8616BF}">
      <dsp:nvSpPr>
        <dsp:cNvPr id="0" name=""/>
        <dsp:cNvSpPr/>
      </dsp:nvSpPr>
      <dsp:spPr>
        <a:xfrm>
          <a:off x="6839574" y="3403422"/>
          <a:ext cx="236535" cy="205330"/>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l" defTabSz="222250">
            <a:lnSpc>
              <a:spcPct val="90000"/>
            </a:lnSpc>
            <a:spcBef>
              <a:spcPct val="0"/>
            </a:spcBef>
            <a:spcAft>
              <a:spcPct val="35000"/>
            </a:spcAft>
            <a:buNone/>
          </a:pPr>
          <a:endParaRPr lang="nl-NL" sz="500" kern="1200" dirty="0"/>
        </a:p>
      </dsp:txBody>
      <dsp:txXfrm>
        <a:off x="6874213" y="3454754"/>
        <a:ext cx="167255" cy="10266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5D5E9-FCB9-49EB-9981-F3987173801F}" type="datetimeFigureOut">
              <a:rPr lang="nl-BE" smtClean="0"/>
              <a:t>25/11/2019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79434-1B61-4896-B2A1-B4EBE678DD7F}" type="slidenum">
              <a:rPr lang="nl-BE" smtClean="0"/>
              <a:t>‹nr.›</a:t>
            </a:fld>
            <a:endParaRPr lang="nl-BE"/>
          </a:p>
        </p:txBody>
      </p:sp>
    </p:spTree>
    <p:extLst>
      <p:ext uri="{BB962C8B-B14F-4D97-AF65-F5344CB8AC3E}">
        <p14:creationId xmlns:p14="http://schemas.microsoft.com/office/powerpoint/2010/main" val="317817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a:t>
            </a:r>
            <a:r>
              <a:rPr lang="nl-BE" baseline="0" dirty="0"/>
              <a:t> rekenen voor de uitwerking van deze les op 3u. Naargelang de mogelijkheden in de eigen lerarenopleiding kan je zaken inkorten of weglaten. Je kan zeker ook aan de studenten vragen om het kenniscentrum en het netwerk verder te verkennen buiten de les en dan terug te koppelen wat ze eruit hebben gehaald. Het kan wel ondersteunend zijn voor de studenten om even te zien hoe ze met de beiden aan de slag kunnen gaan en vragen kunnen stellen aan de docent/lector. </a:t>
            </a:r>
            <a:endParaRPr lang="nl-BE"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1</a:t>
            </a:fld>
            <a:endParaRPr lang="nl-NL"/>
          </a:p>
        </p:txBody>
      </p:sp>
    </p:spTree>
    <p:extLst>
      <p:ext uri="{BB962C8B-B14F-4D97-AF65-F5344CB8AC3E}">
        <p14:creationId xmlns:p14="http://schemas.microsoft.com/office/powerpoint/2010/main" val="114306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alle thema’s die op het kenniscentrum worden verkend en aangereikt.</a:t>
            </a:r>
            <a:r>
              <a:rPr lang="nl-NL" baseline="0" dirty="0"/>
              <a:t> Die kan je kort even overlopen en eventueel verwijzen naar andere opleidingsonderdelen die de studenten reeds hebben doorlopen en waar ze dus kunnen aan ‘vasthaken’. We hebben altijd met het idee gespeeld van een fietsroute als we dachten hoe door dit Kenniscentrum te gaan. Er is niet 1 vast traject, maar je kiest je eigen knooppunten die je wil bezoeken, sommige liggen dichter bij elkaar, anderen verder van elkaar, maar alles is eigenlijk verbonden met elkaar.</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13</a:t>
            </a:fld>
            <a:endParaRPr lang="nl-NL"/>
          </a:p>
        </p:txBody>
      </p:sp>
    </p:spTree>
    <p:extLst>
      <p:ext uri="{BB962C8B-B14F-4D97-AF65-F5344CB8AC3E}">
        <p14:creationId xmlns:p14="http://schemas.microsoft.com/office/powerpoint/2010/main" val="202219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14</a:t>
            </a:fld>
            <a:endParaRPr lang="nl-NL"/>
          </a:p>
        </p:txBody>
      </p:sp>
    </p:spTree>
    <p:extLst>
      <p:ext uri="{BB962C8B-B14F-4D97-AF65-F5344CB8AC3E}">
        <p14:creationId xmlns:p14="http://schemas.microsoft.com/office/powerpoint/2010/main" val="1147616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a:t>
            </a:r>
            <a:r>
              <a:rPr lang="nl-NL" baseline="0" dirty="0"/>
              <a:t>illustreren hoe je op zoek kunt gaan in het kenniscentrum, vertrekken we vanuit het verhaal van 2 verschillende leerkrachten, Chenaya en Johan. </a:t>
            </a:r>
          </a:p>
          <a:p>
            <a:r>
              <a:rPr lang="nl-NL" baseline="0" dirty="0"/>
              <a:t>Zij zitten ook in een traject van </a:t>
            </a:r>
            <a:r>
              <a:rPr lang="nl-NL" baseline="0" dirty="0" err="1"/>
              <a:t>Potential</a:t>
            </a:r>
            <a:r>
              <a:rPr lang="nl-NL" baseline="0" dirty="0"/>
              <a:t> en ze stelden daarin volgende leervragen. Brainstormen jullie even op basis van wat je hier hebt gezien: welke thema’s zou je hen aanraden om te bekijken? Waar zou je hen naartoe wijzen? Er zijn altijd meerdere wegen mogelijk, het is dus ook zoeken wat er best past voor een bepaald persoon in een bepaalde context</a:t>
            </a:r>
          </a:p>
          <a:p>
            <a:r>
              <a:rPr lang="nl-NL" baseline="0" dirty="0"/>
              <a:t>Hiervoor kan je gebruik maken van de werkdocumenten ‘Casussen Chenaya en Johan leervragen doelen diversiteit en samenwerking’ en ‘Illustratie </a:t>
            </a:r>
            <a:r>
              <a:rPr lang="nl-NL" baseline="0" dirty="0" err="1"/>
              <a:t>henaya</a:t>
            </a:r>
            <a:r>
              <a:rPr lang="nl-NL" baseline="0" dirty="0"/>
              <a:t> en Johan leervragen doelen diversiteit en samenwerking’.</a:t>
            </a:r>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15</a:t>
            </a:fld>
            <a:endParaRPr lang="nl-NL"/>
          </a:p>
        </p:txBody>
      </p:sp>
    </p:spTree>
    <p:extLst>
      <p:ext uri="{BB962C8B-B14F-4D97-AF65-F5344CB8AC3E}">
        <p14:creationId xmlns:p14="http://schemas.microsoft.com/office/powerpoint/2010/main" val="154291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Dadelijk nodigen we jullie uit om het kenniscentrum te doorzoeken per 3: </a:t>
            </a:r>
            <a:r>
              <a:rPr lang="nl-NL" dirty="0"/>
              <a:t>er zijn daarbij altijd meerdere ingangen mogelijk. </a:t>
            </a:r>
          </a:p>
          <a:p>
            <a:r>
              <a:rPr lang="nl-NL" baseline="0" dirty="0"/>
              <a:t>+ Terugkoppeling: welk thema is voor jou meteen herkenbaar vanuit je opleiding, welk thema is jou nog onbekend? Wat zou je vanuit jouw leervraag om een inclusieve leeromgeving te kunnen creëren nog willen weten en vind je niet terug?</a:t>
            </a:r>
            <a:endParaRPr lang="nl-NL" dirty="0"/>
          </a:p>
          <a:p>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16</a:t>
            </a:fld>
            <a:endParaRPr lang="nl-NL"/>
          </a:p>
        </p:txBody>
      </p:sp>
    </p:spTree>
    <p:extLst>
      <p:ext uri="{BB962C8B-B14F-4D97-AF65-F5344CB8AC3E}">
        <p14:creationId xmlns:p14="http://schemas.microsoft.com/office/powerpoint/2010/main" val="2184821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r>
              <a:rPr lang="nl-NL" baseline="0" dirty="0"/>
              <a:t>Bron cartoon: https://sonyaterborg.files.wordpress.com/2014/04/criticalfriends.gif </a:t>
            </a:r>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17</a:t>
            </a:fld>
            <a:endParaRPr lang="nl-NL"/>
          </a:p>
        </p:txBody>
      </p:sp>
    </p:spTree>
    <p:extLst>
      <p:ext uri="{BB962C8B-B14F-4D97-AF65-F5344CB8AC3E}">
        <p14:creationId xmlns:p14="http://schemas.microsoft.com/office/powerpoint/2010/main" val="1841804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Bron cartoon: </a:t>
            </a:r>
            <a:r>
              <a:rPr lang="nl-NL" baseline="0" dirty="0" err="1"/>
              <a:t>Lokocartoons</a:t>
            </a:r>
            <a:endParaRPr lang="nl-NL" baseline="0" dirty="0"/>
          </a:p>
          <a:p>
            <a:endParaRPr lang="nl-NL" baseline="0" dirty="0"/>
          </a:p>
          <a:p>
            <a:r>
              <a:rPr lang="nl-NL" baseline="0" dirty="0"/>
              <a:t>Voorbeeld Gianni 2BVL, leerkracht technieken: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Leervraag eerst: zoeken naar hoe we leerlingen verantwoordelijk kunnen maken van hun eigen leerproces.</a:t>
            </a:r>
          </a:p>
          <a:p>
            <a:r>
              <a:rPr lang="nl-BE" sz="1200" kern="1200" dirty="0">
                <a:solidFill>
                  <a:schemeClr val="tx1"/>
                </a:solidFill>
                <a:effectLst/>
                <a:latin typeface="+mn-lt"/>
                <a:ea typeface="+mn-ea"/>
                <a:cs typeface="+mn-cs"/>
              </a:rPr>
              <a:t>Concretere leervraag na gesprek met collega’s in het kernteam: leerlingen leren aan de hand van stappenplannen hun werkstuk zelfstandiger maken.</a:t>
            </a:r>
          </a:p>
          <a:p>
            <a:r>
              <a:rPr lang="nl-NL" dirty="0"/>
              <a:t>Hulpbronnen: </a:t>
            </a:r>
          </a:p>
          <a:p>
            <a:pPr marL="171450" indent="-171450">
              <a:buFont typeface="Arial" panose="020B0604020202020204" pitchFamily="34" charset="0"/>
              <a:buChar char="•"/>
            </a:pPr>
            <a:r>
              <a:rPr lang="nl-NL" dirty="0"/>
              <a:t>leerkracht MAVO – daar wordt met begeleid zelfstandig leren gewerkt en alles gebeurt aan de hand van stappenplannen, </a:t>
            </a:r>
          </a:p>
          <a:p>
            <a:pPr marL="171450" indent="-171450">
              <a:buFont typeface="Arial" panose="020B0604020202020204" pitchFamily="34" charset="0"/>
              <a:buChar char="•"/>
            </a:pPr>
            <a:r>
              <a:rPr lang="nl-NL" dirty="0"/>
              <a:t>ondersteuner vanuit het ondersteuningsnetwerk voor leerlingen met ASS heeft voorbeelden van stappenplannen voor leerlingen die veel structuur nodig hebben, </a:t>
            </a:r>
          </a:p>
          <a:p>
            <a:pPr marL="171450" indent="-171450">
              <a:buFont typeface="Arial" panose="020B0604020202020204" pitchFamily="34" charset="0"/>
              <a:buChar char="•"/>
            </a:pPr>
            <a:r>
              <a:rPr lang="nl-NL" dirty="0"/>
              <a:t>Idee: voorbeelden opgevraagd bij leerkrachten uit andere scholen, </a:t>
            </a:r>
          </a:p>
          <a:p>
            <a:pPr marL="171450" indent="-171450">
              <a:buFont typeface="Arial" panose="020B0604020202020204" pitchFamily="34" charset="0"/>
              <a:buChar char="•"/>
            </a:pPr>
            <a:r>
              <a:rPr lang="nl-NL" dirty="0"/>
              <a:t>met de leerlingen zelf gesproken over de bestaande stappenplannen en waarom ze die soms wel/niet gebruiken, </a:t>
            </a:r>
          </a:p>
          <a:p>
            <a:pPr marL="171450" indent="-171450">
              <a:buFont typeface="Arial" panose="020B0604020202020204" pitchFamily="34" charset="0"/>
              <a:buChar char="•"/>
            </a:pPr>
            <a:r>
              <a:rPr lang="nl-NL" dirty="0"/>
              <a:t>met de ouders tijdens de oudercontacten gesproken over hoe de leerlingen thuis tot een gestructureerde aanpak komen bv. van klusjes die ze zelfstandig moeten leren doen, om daaruit te leren voor op school.</a:t>
            </a:r>
          </a:p>
          <a:p>
            <a:pPr marL="171450" indent="-171450">
              <a:buFont typeface="Arial" panose="020B0604020202020204" pitchFamily="34" charset="0"/>
              <a:buNone/>
            </a:pPr>
            <a:endParaRPr lang="nl-NL" dirty="0"/>
          </a:p>
          <a:p>
            <a:pPr marL="171450" indent="-171450">
              <a:buFont typeface="Arial" panose="020B0604020202020204" pitchFamily="34" charset="0"/>
              <a:buNone/>
            </a:pPr>
            <a:r>
              <a:rPr lang="nl-NL" dirty="0"/>
              <a:t>Voorbeeld uit de lerarenopleiding, laatstejaars </a:t>
            </a:r>
          </a:p>
          <a:p>
            <a:pPr marL="171450" indent="-171450">
              <a:buFont typeface="Arial" panose="020B0604020202020204" pitchFamily="34" charset="0"/>
              <a:buNone/>
            </a:pPr>
            <a:r>
              <a:rPr lang="nl-NL" dirty="0"/>
              <a:t>Leervraag:</a:t>
            </a:r>
            <a:r>
              <a:rPr lang="nl-NL" baseline="0" dirty="0"/>
              <a:t> Hoe krijg ik een positiever beeld van de school waar er zoveel diversiteit en problemen zijn. </a:t>
            </a:r>
          </a:p>
          <a:p>
            <a:pPr marL="171450" indent="-171450">
              <a:buFont typeface="Arial" panose="020B0604020202020204" pitchFamily="34" charset="0"/>
              <a:buNone/>
            </a:pPr>
            <a:r>
              <a:rPr lang="nl-NL" baseline="0" dirty="0"/>
              <a:t>Dit beeld leeft ook in de school in. De school is op vijf jaar tijd heel divers geworden en voor de leerkrachten is het op een of andere manier afscheid nemen en open staan voor de nieuwe populatie in de school. Vele leerkrachten komen ook uit een andere gemeente en kennen de buurt niet. </a:t>
            </a:r>
          </a:p>
          <a:p>
            <a:pPr marL="171450" indent="-171450">
              <a:buFontTx/>
              <a:buChar char="-"/>
            </a:pPr>
            <a:r>
              <a:rPr lang="nl-NL" baseline="0" dirty="0"/>
              <a:t>Op de pedagogische studiedag is er samengewerkt met een buurtorganisatie om de buurt te leren kennen. Al fietsend door de wijk en tussenstops bij belangrijke organisaties hebben ze meer een beeld gekregen waar de kinderen opgroeien. </a:t>
            </a:r>
          </a:p>
          <a:p>
            <a:pPr marL="171450" indent="-171450">
              <a:buFontTx/>
              <a:buChar char="-"/>
            </a:pPr>
            <a:r>
              <a:rPr lang="nl-NL" baseline="0" dirty="0"/>
              <a:t>Van daaruit is er een samenwerking opgestart met een aantal vrijwilligers in functie van huiswerkbegeleiding en buddy systeem. Dit maakt nu een verschil voor kinderen die de overstap naar het secundair maken. </a:t>
            </a:r>
          </a:p>
          <a:p>
            <a:pPr marL="171450" indent="-171450">
              <a:buFontTx/>
              <a:buChar char="-"/>
            </a:pPr>
            <a:r>
              <a:rPr lang="nl-NL" baseline="0" dirty="0"/>
              <a:t>Kinderen eten samen in de klas – eerste stap was in verschillende talen ‘smakelijk’ zeggen en daarna uitbreiden naar korte woordjes – begroeten, dank u zeggen, liedje dat een kind aan de klas aanleert </a:t>
            </a:r>
          </a:p>
          <a:p>
            <a:pPr marL="171450" indent="-171450">
              <a:buFontTx/>
              <a:buChar char="-"/>
            </a:pPr>
            <a:r>
              <a:rPr lang="nl-NL" baseline="0" dirty="0"/>
              <a:t>Gesprek met </a:t>
            </a:r>
            <a:r>
              <a:rPr lang="nl-NL" baseline="0" dirty="0" err="1"/>
              <a:t>zorgcoordinator</a:t>
            </a:r>
            <a:r>
              <a:rPr lang="nl-NL" baseline="0" dirty="0"/>
              <a:t> om schoolloopbaan van kinderen in een ruimer geheel te zien; - waar gaan ze naar toe, wat zijn mogelijkheden van ondersteuning , hoe gaan zij hem om de moeilijkheden en complexe problemen. </a:t>
            </a:r>
          </a:p>
          <a:p>
            <a:pPr marL="171450" indent="-171450">
              <a:buFontTx/>
              <a:buChar char="-"/>
            </a:pPr>
            <a:r>
              <a:rPr lang="nl-NL" baseline="0" dirty="0"/>
              <a:t>Gericht met een ouder in gesprek omtrent tradities binnen de </a:t>
            </a:r>
            <a:r>
              <a:rPr lang="nl-NL" baseline="0" dirty="0" err="1"/>
              <a:t>Roma</a:t>
            </a:r>
            <a:r>
              <a:rPr lang="nl-NL" baseline="0" dirty="0"/>
              <a:t> cultuur in functie van perspectief op onderwijs proberen te begrijpen. </a:t>
            </a:r>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18</a:t>
            </a:fld>
            <a:endParaRPr lang="nl-NL"/>
          </a:p>
        </p:txBody>
      </p:sp>
    </p:spTree>
    <p:extLst>
      <p:ext uri="{BB962C8B-B14F-4D97-AF65-F5344CB8AC3E}">
        <p14:creationId xmlns:p14="http://schemas.microsoft.com/office/powerpoint/2010/main" val="3447601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Plenaire terugkoppeling: wie wil dit even illustreren vanuit zijn leervraag? </a:t>
            </a:r>
          </a:p>
          <a:p>
            <a:endParaRPr lang="nl-NL" baseline="0" dirty="0"/>
          </a:p>
          <a:p>
            <a:r>
              <a:rPr lang="nl-NL" baseline="0" dirty="0"/>
              <a:t>Denken de andere studenten aan dezelfde partners? Aan wie zouden wij nog denken? = plenair bespreken</a:t>
            </a:r>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pPr/>
              <a:t>19</a:t>
            </a:fld>
            <a:endParaRPr lang="nl-BE"/>
          </a:p>
        </p:txBody>
      </p:sp>
    </p:spTree>
    <p:extLst>
      <p:ext uri="{BB962C8B-B14F-4D97-AF65-F5344CB8AC3E}">
        <p14:creationId xmlns:p14="http://schemas.microsoft.com/office/powerpoint/2010/main" val="3793766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20</a:t>
            </a:fld>
            <a:endParaRPr lang="nl-BE">
              <a:solidFill>
                <a:prstClr val="black"/>
              </a:solidFill>
            </a:endParaRPr>
          </a:p>
        </p:txBody>
      </p:sp>
    </p:spTree>
    <p:extLst>
      <p:ext uri="{BB962C8B-B14F-4D97-AF65-F5344CB8AC3E}">
        <p14:creationId xmlns:p14="http://schemas.microsoft.com/office/powerpoint/2010/main" val="2650440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hen even de tijd nemen om dit voor zichzelf</a:t>
            </a:r>
            <a:r>
              <a:rPr lang="nl-NL" baseline="0" dirty="0"/>
              <a:t> helder te krijgen en daar iets van op papier te zetten. In de volgende stap kunnen ze weer bij elkaar terecht om elkaar een spiegel voor te houden. </a:t>
            </a:r>
          </a:p>
          <a:p>
            <a:endParaRPr lang="nl-NL" baseline="0"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21</a:t>
            </a:fld>
            <a:endParaRPr lang="nl-NL"/>
          </a:p>
        </p:txBody>
      </p:sp>
    </p:spTree>
    <p:extLst>
      <p:ext uri="{BB962C8B-B14F-4D97-AF65-F5344CB8AC3E}">
        <p14:creationId xmlns:p14="http://schemas.microsoft.com/office/powerpoint/2010/main" val="3960304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Neem er de documenten van vorige lessen bij. Je kan dit op bord doen, of een grote flap</a:t>
            </a:r>
            <a:r>
              <a:rPr lang="nl-NL" baseline="0" dirty="0"/>
              <a:t> ophangen, je kan ook werken met </a:t>
            </a:r>
            <a:r>
              <a:rPr lang="nl-NL" baseline="0" dirty="0" err="1"/>
              <a:t>padlet</a:t>
            </a:r>
            <a:r>
              <a:rPr lang="nl-NL" baseline="0" dirty="0"/>
              <a:t> of </a:t>
            </a:r>
            <a:r>
              <a:rPr lang="nl-NL" baseline="0" dirty="0" err="1"/>
              <a:t>mentimeter</a:t>
            </a:r>
            <a:r>
              <a:rPr lang="nl-NL" baseline="0" dirty="0"/>
              <a:t> afhankelijk van wat goed werkt voor jezelf en voor je studenten. </a:t>
            </a:r>
          </a:p>
          <a:p>
            <a:endParaRPr lang="nl-NL" baseline="0" dirty="0"/>
          </a:p>
          <a:p>
            <a:endParaRPr lang="nl-NL" baseline="0" dirty="0"/>
          </a:p>
          <a:p>
            <a:r>
              <a:rPr lang="nl-NL" baseline="0" dirty="0"/>
              <a:t>Afbeelding: </a:t>
            </a:r>
            <a:r>
              <a:rPr lang="nl-NL" baseline="0" dirty="0" err="1"/>
              <a:t>https</a:t>
            </a:r>
            <a:r>
              <a:rPr lang="nl-NL" baseline="0" dirty="0"/>
              <a:t>://</a:t>
            </a:r>
            <a:r>
              <a:rPr lang="nl-NL" baseline="0" dirty="0" err="1"/>
              <a:t>www.google.be</a:t>
            </a:r>
            <a:r>
              <a:rPr lang="nl-NL" baseline="0" dirty="0"/>
              <a:t>/</a:t>
            </a:r>
            <a:r>
              <a:rPr lang="nl-NL" baseline="0" dirty="0" err="1"/>
              <a:t>url?sa</a:t>
            </a:r>
            <a:r>
              <a:rPr lang="nl-NL" baseline="0" dirty="0"/>
              <a:t>=</a:t>
            </a:r>
            <a:r>
              <a:rPr lang="nl-NL" baseline="0" dirty="0" err="1"/>
              <a:t>i&amp;rct</a:t>
            </a:r>
            <a:r>
              <a:rPr lang="nl-NL" baseline="0" dirty="0"/>
              <a:t>=</a:t>
            </a:r>
            <a:r>
              <a:rPr lang="nl-NL" baseline="0" dirty="0" err="1"/>
              <a:t>j&amp;q</a:t>
            </a:r>
            <a:r>
              <a:rPr lang="nl-NL" baseline="0" dirty="0"/>
              <a:t>=&amp;</a:t>
            </a:r>
            <a:r>
              <a:rPr lang="nl-NL" baseline="0" dirty="0" err="1"/>
              <a:t>esrc</a:t>
            </a:r>
            <a:r>
              <a:rPr lang="nl-NL" baseline="0" dirty="0"/>
              <a:t>=</a:t>
            </a:r>
            <a:r>
              <a:rPr lang="nl-NL" baseline="0" dirty="0" err="1"/>
              <a:t>s&amp;source</a:t>
            </a:r>
            <a:r>
              <a:rPr lang="nl-NL" baseline="0" dirty="0"/>
              <a:t>=</a:t>
            </a:r>
            <a:r>
              <a:rPr lang="nl-NL" baseline="0" dirty="0" err="1"/>
              <a:t>images&amp;cd</a:t>
            </a:r>
            <a:r>
              <a:rPr lang="nl-NL" baseline="0" dirty="0"/>
              <a:t>=&amp;</a:t>
            </a:r>
            <a:r>
              <a:rPr lang="nl-NL" baseline="0" dirty="0" err="1"/>
              <a:t>cad</a:t>
            </a:r>
            <a:r>
              <a:rPr lang="nl-NL" baseline="0" dirty="0"/>
              <a:t>=</a:t>
            </a:r>
            <a:r>
              <a:rPr lang="nl-NL" baseline="0" dirty="0" err="1"/>
              <a:t>rja&amp;uact</a:t>
            </a:r>
            <a:r>
              <a:rPr lang="nl-NL" baseline="0" dirty="0"/>
              <a:t>=8&amp;ved=0ahUKEwj3n7zXjrvXAhWQFOwKHfOPADcQjB0IBg&amp;url=http%3A%2F%2Fwww.lizcurtishiggs.com%2Fthe-women-of-christmas-joy-of-every-longing-heart%2F&amp;psig=AOvVaw36I1pLe1W9O0NIVk3pB_Pn&amp;ust=1510647045324047 </a:t>
            </a:r>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22</a:t>
            </a:fld>
            <a:endParaRPr lang="nl-NL"/>
          </a:p>
        </p:txBody>
      </p:sp>
    </p:spTree>
    <p:extLst>
      <p:ext uri="{BB962C8B-B14F-4D97-AF65-F5344CB8AC3E}">
        <p14:creationId xmlns:p14="http://schemas.microsoft.com/office/powerpoint/2010/main" val="347914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878086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23</a:t>
            </a:fld>
            <a:endParaRPr lang="nl-BE">
              <a:solidFill>
                <a:prstClr val="black"/>
              </a:solidFill>
            </a:endParaRPr>
          </a:p>
        </p:txBody>
      </p:sp>
    </p:spTree>
    <p:extLst>
      <p:ext uri="{BB962C8B-B14F-4D97-AF65-F5344CB8AC3E}">
        <p14:creationId xmlns:p14="http://schemas.microsoft.com/office/powerpoint/2010/main" val="2455440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Er is ook een groeibundel, die kan de studenten ondersteunen om te reflecteren op de leerweg die ze afgelegd hebben en de meerwaarde van het </a:t>
            </a:r>
            <a:r>
              <a:rPr lang="nl-BE" baseline="0" dirty="0" err="1"/>
              <a:t>trjaect</a:t>
            </a:r>
            <a:r>
              <a:rPr lang="nl-BE" baseline="0" dirty="0"/>
              <a:t> (gebaseerd op de methodiek van </a:t>
            </a:r>
            <a:r>
              <a:rPr lang="nl-BE" baseline="0" dirty="0" err="1"/>
              <a:t>waardecreatieverhaal</a:t>
            </a:r>
            <a:r>
              <a:rPr lang="nl-BE" baseline="0" dirty="0"/>
              <a:t>). De studenten kunnen dit eerst individueel invullen, en nadien hierover uitwisselen in trio. </a:t>
            </a:r>
            <a:endParaRPr lang="nl-BE" dirty="0"/>
          </a:p>
        </p:txBody>
      </p:sp>
      <p:sp>
        <p:nvSpPr>
          <p:cNvPr id="4" name="Tijdelijke aanduiding voor dianummer 3"/>
          <p:cNvSpPr>
            <a:spLocks noGrp="1"/>
          </p:cNvSpPr>
          <p:nvPr>
            <p:ph type="sldNum" sz="quarter" idx="10"/>
          </p:nvPr>
        </p:nvSpPr>
        <p:spPr/>
        <p:txBody>
          <a:bodyPr/>
          <a:lstStyle/>
          <a:p>
            <a:fld id="{A162B574-22C9-FF4B-B250-70A568D8B371}" type="slidenum">
              <a:rPr lang="nl-NL" smtClean="0"/>
              <a:pPr/>
              <a:t>24</a:t>
            </a:fld>
            <a:endParaRPr lang="nl-NL"/>
          </a:p>
        </p:txBody>
      </p:sp>
    </p:spTree>
    <p:extLst>
      <p:ext uri="{BB962C8B-B14F-4D97-AF65-F5344CB8AC3E}">
        <p14:creationId xmlns:p14="http://schemas.microsoft.com/office/powerpoint/2010/main" val="211972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Indien</a:t>
            </a:r>
            <a:r>
              <a:rPr lang="nl-NL" baseline="0" dirty="0"/>
              <a:t> er nog tijd is, kan je als docent even de tijd nemen om een plenaire terugkoppeling te doen en te vragen met welke schoenen ze die volgende stap gaan zetten. Het helpt om concreet voor ogen te krijgen wat die stap zal betekenen als je hem omzet in daadwerkelijke actie en het is een fijne werkvorm om mee af te ronden.</a:t>
            </a:r>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25</a:t>
            </a:fld>
            <a:endParaRPr lang="nl-NL"/>
          </a:p>
        </p:txBody>
      </p:sp>
    </p:spTree>
    <p:extLst>
      <p:ext uri="{BB962C8B-B14F-4D97-AF65-F5344CB8AC3E}">
        <p14:creationId xmlns:p14="http://schemas.microsoft.com/office/powerpoint/2010/main" val="2018915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26</a:t>
            </a:fld>
            <a:endParaRPr lang="nl-NL"/>
          </a:p>
        </p:txBody>
      </p:sp>
    </p:spTree>
    <p:extLst>
      <p:ext uri="{BB962C8B-B14F-4D97-AF65-F5344CB8AC3E}">
        <p14:creationId xmlns:p14="http://schemas.microsoft.com/office/powerpoint/2010/main" val="993619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CC79434-1B61-4896-B2A1-B4EBE678DD7F}" type="slidenum">
              <a:rPr lang="nl-BE" smtClean="0"/>
              <a:t>27</a:t>
            </a:fld>
            <a:endParaRPr lang="nl-BE"/>
          </a:p>
        </p:txBody>
      </p:sp>
    </p:spTree>
    <p:extLst>
      <p:ext uri="{BB962C8B-B14F-4D97-AF65-F5344CB8AC3E}">
        <p14:creationId xmlns:p14="http://schemas.microsoft.com/office/powerpoint/2010/main" val="207932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kenniscentrum is een van de tools die worden ingezet om aan die competentieontwikkeling te werken. Je kan het dus eigenlijk situeren in die oranje balk onderaan. Het staat in functie van het werken aan de twee hoofddoelen: diversiteit</a:t>
            </a:r>
            <a:r>
              <a:rPr lang="nl-NL" baseline="0" dirty="0"/>
              <a:t> waarderen, benutten in de klas en verbindend samenwerken. In de rest van deze les willen we die twee doelen centraal houden. We menen dat niet enkel het kenniscentrum, maar ook veel andere hulpbronnen bestaan om aan die twee doelen te werken. Een belangrijke boodschap die we willen meegeven is dat studenten inzien dat ze niet alleen staan en er veel mensen en materialen rond hen bestaan om hen te steunen in het creëren van inclusieve leeromgevingen. </a:t>
            </a:r>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6</a:t>
            </a:fld>
            <a:endParaRPr lang="nl-NL"/>
          </a:p>
        </p:txBody>
      </p:sp>
    </p:spTree>
    <p:extLst>
      <p:ext uri="{BB962C8B-B14F-4D97-AF65-F5344CB8AC3E}">
        <p14:creationId xmlns:p14="http://schemas.microsoft.com/office/powerpoint/2010/main" val="418090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7</a:t>
            </a:fld>
            <a:endParaRPr lang="nl-BE">
              <a:solidFill>
                <a:prstClr val="black"/>
              </a:solidFill>
            </a:endParaRPr>
          </a:p>
        </p:txBody>
      </p:sp>
    </p:spTree>
    <p:extLst>
      <p:ext uri="{BB962C8B-B14F-4D97-AF65-F5344CB8AC3E}">
        <p14:creationId xmlns:p14="http://schemas.microsoft.com/office/powerpoint/2010/main" val="253773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verhaal helpt de studenten om in de </a:t>
            </a:r>
            <a:r>
              <a:rPr lang="nl-NL" dirty="0" err="1"/>
              <a:t>mindset</a:t>
            </a:r>
            <a:r>
              <a:rPr lang="nl-NL" dirty="0"/>
              <a:t> te komen</a:t>
            </a:r>
            <a:r>
              <a:rPr lang="nl-NL" baseline="0" dirty="0"/>
              <a:t> van verschillende wegen kunnen goed zijn afhankelijk van je doel. Het is vooral belangrijk om doelgericht te werken, de weg ernaartoe ligt niet vast en verschillende wegen zijn mogelijk. Er is niet één beste weg, er is wel een goede weg op een bepaald moment, voor een specifiek doel, voor een specifieke leerling. Door hier voldoende oog voor te hebben, tracht je veel te variëren in hoe de les wordt vormgegeven en aangepakt. De verschillende hulpbronnen die worden aangereikt in deze les, kunnen op eenzelfde manier worden opgevat. Het kenniscentrum, mensen uit het netwerk van de student, evenals andere hulpbronnen kunnen verschillende wegen aanreiken om met eigen doelen aan de slag te gaan afhankelijk van de nood, de vraag, de context van de student in kwestie.</a:t>
            </a:r>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8</a:t>
            </a:fld>
            <a:endParaRPr lang="nl-NL"/>
          </a:p>
        </p:txBody>
      </p:sp>
    </p:spTree>
    <p:extLst>
      <p:ext uri="{BB962C8B-B14F-4D97-AF65-F5344CB8AC3E}">
        <p14:creationId xmlns:p14="http://schemas.microsoft.com/office/powerpoint/2010/main" val="80488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9</a:t>
            </a:fld>
            <a:endParaRPr lang="nl-NL"/>
          </a:p>
        </p:txBody>
      </p:sp>
    </p:spTree>
    <p:extLst>
      <p:ext uri="{BB962C8B-B14F-4D97-AF65-F5344CB8AC3E}">
        <p14:creationId xmlns:p14="http://schemas.microsoft.com/office/powerpoint/2010/main" val="3823815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a:t>
            </a:r>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10</a:t>
            </a:fld>
            <a:endParaRPr lang="nl-NL"/>
          </a:p>
        </p:txBody>
      </p:sp>
    </p:spTree>
    <p:extLst>
      <p:ext uri="{BB962C8B-B14F-4D97-AF65-F5344CB8AC3E}">
        <p14:creationId xmlns:p14="http://schemas.microsoft.com/office/powerpoint/2010/main" val="76900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Hierbij nog eens de omschrijving van een inclusieve leeromgeving zoals jullie die meekregen in de eerste les en een blik op het startscherm van het kenniscentrum.</a:t>
            </a:r>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11</a:t>
            </a:fld>
            <a:endParaRPr lang="nl-NL"/>
          </a:p>
        </p:txBody>
      </p:sp>
    </p:spTree>
    <p:extLst>
      <p:ext uri="{BB962C8B-B14F-4D97-AF65-F5344CB8AC3E}">
        <p14:creationId xmlns:p14="http://schemas.microsoft.com/office/powerpoint/2010/main" val="2157790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Wanneer je bij de bril naar onder scrolt, kan je doorklikken op elk van de twee centrale doelstellingen ’diversiteit’ en ‘samenwerking’ en vind je ook meer toelichting over inclusieve leeromgevingen. </a:t>
            </a:r>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pPr/>
              <a:t>12</a:t>
            </a:fld>
            <a:endParaRPr lang="nl-NL"/>
          </a:p>
        </p:txBody>
      </p:sp>
    </p:spTree>
    <p:extLst>
      <p:ext uri="{BB962C8B-B14F-4D97-AF65-F5344CB8AC3E}">
        <p14:creationId xmlns:p14="http://schemas.microsoft.com/office/powerpoint/2010/main" val="1377827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9" name="Rechthoek 8"/>
          <p:cNvSpPr/>
          <p:nvPr/>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F023BD4F-E511-4324-8E92-3FB809495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
        <p:nvSpPr>
          <p:cNvPr id="6" name="Rechthoek 5">
            <a:extLst>
              <a:ext uri="{FF2B5EF4-FFF2-40B4-BE49-F238E27FC236}">
                <a16:creationId xmlns:a16="http://schemas.microsoft.com/office/drawing/2014/main" id="{B7403DA3-7C92-42AD-92FA-B0C73A99D544}"/>
              </a:ext>
            </a:extLst>
          </p:cNvPr>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169621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6" name="Rechthoek 5"/>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3EC63DC3-D9B4-48BA-893B-397EB87AE63C}"/>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8" name="Afbeelding 7">
            <a:extLst>
              <a:ext uri="{FF2B5EF4-FFF2-40B4-BE49-F238E27FC236}">
                <a16:creationId xmlns:a16="http://schemas.microsoft.com/office/drawing/2014/main" id="{FFC6E3FB-767A-4DAA-9428-36A3AC91B8AA}"/>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113288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dirty="0"/>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CF8EE6B5-655B-4EF8-8CE5-15BD82B5140E}" type="datetimeFigureOut">
              <a:rPr lang="nl-BE" smtClean="0">
                <a:solidFill>
                  <a:prstClr val="black"/>
                </a:solidFill>
              </a:rPr>
              <a:pPr/>
              <a:t>25/11/2019</a:t>
            </a:fld>
            <a:endParaRPr lang="nl-BE">
              <a:solidFill>
                <a:prstClr val="black"/>
              </a:solidFill>
            </a:endParaRPr>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BE">
              <a:solidFill>
                <a:prstClr val="black"/>
              </a:solidFill>
            </a:endParaRPr>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A9D34927-37D0-4325-8DCE-402EB177F48E}" type="slidenum">
              <a:rPr lang="nl-BE" smtClean="0">
                <a:solidFill>
                  <a:prstClr val="black"/>
                </a:solidFill>
              </a:rPr>
              <a:pPr/>
              <a:t>‹nr.›</a:t>
            </a:fld>
            <a:endParaRPr lang="nl-BE">
              <a:solidFill>
                <a:prstClr val="black"/>
              </a:solidFill>
            </a:endParaRPr>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0" name="Rechthoek 9"/>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80E6CDFE-76B4-44D2-951F-FF5610C83D16}"/>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2" name="Afbeelding 11">
            <a:extLst>
              <a:ext uri="{FF2B5EF4-FFF2-40B4-BE49-F238E27FC236}">
                <a16:creationId xmlns:a16="http://schemas.microsoft.com/office/drawing/2014/main" id="{AA6757F4-94FB-4460-84F9-750D127B1A66}"/>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56043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9" name="Rechthoek 8"/>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Poiret One" panose="02000000000000000000" pitchFamily="2" charset="0"/>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18838388-23D5-4F82-BD69-E17D77712E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Tree>
    <p:extLst>
      <p:ext uri="{BB962C8B-B14F-4D97-AF65-F5344CB8AC3E}">
        <p14:creationId xmlns:p14="http://schemas.microsoft.com/office/powerpoint/2010/main" val="1767964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7" name="Rechthoek 6"/>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Poiret One" panose="02000000000000000000" pitchFamily="2" charset="0"/>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1F257139-5D1B-491A-8F61-120880D255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775165" y="130629"/>
            <a:ext cx="4480562" cy="1665437"/>
          </a:xfrm>
          <a:prstGeom prst="rect">
            <a:avLst/>
          </a:prstGeom>
        </p:spPr>
      </p:pic>
    </p:spTree>
    <p:extLst>
      <p:ext uri="{BB962C8B-B14F-4D97-AF65-F5344CB8AC3E}">
        <p14:creationId xmlns:p14="http://schemas.microsoft.com/office/powerpoint/2010/main" val="176437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sp>
        <p:nvSpPr>
          <p:cNvPr id="9" name="Rechthoek 8"/>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Poiret One" panose="02000000000000000000" pitchFamily="2" charset="0"/>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91B56DA2-ACF4-47D1-8097-42AD85A390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Tree>
    <p:extLst>
      <p:ext uri="{BB962C8B-B14F-4D97-AF65-F5344CB8AC3E}">
        <p14:creationId xmlns:p14="http://schemas.microsoft.com/office/powerpoint/2010/main" val="309568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ekop">
    <p:spTree>
      <p:nvGrpSpPr>
        <p:cNvPr id="1" name=""/>
        <p:cNvGrpSpPr/>
        <p:nvPr/>
      </p:nvGrpSpPr>
      <p:grpSpPr>
        <a:xfrm>
          <a:off x="0" y="0"/>
          <a:ext cx="0" cy="0"/>
          <a:chOff x="0" y="0"/>
          <a:chExt cx="0" cy="0"/>
        </a:xfrm>
      </p:grpSpPr>
      <p:sp>
        <p:nvSpPr>
          <p:cNvPr id="7" name="Rechthoek 6"/>
          <p:cNvSpPr/>
          <p:nvPr userDrawn="1"/>
        </p:nvSpPr>
        <p:spPr>
          <a:xfrm>
            <a:off x="0" y="1865087"/>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Poiret One" panose="02000000000000000000" pitchFamily="2" charset="0"/>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4AAF2A8C-7D37-406D-BA64-83CAB59132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627094" y="-1"/>
            <a:ext cx="4955204" cy="1841863"/>
          </a:xfrm>
          <a:prstGeom prst="rect">
            <a:avLst/>
          </a:prstGeom>
        </p:spPr>
      </p:pic>
    </p:spTree>
    <p:extLst>
      <p:ext uri="{BB962C8B-B14F-4D97-AF65-F5344CB8AC3E}">
        <p14:creationId xmlns:p14="http://schemas.microsoft.com/office/powerpoint/2010/main" val="2102106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Rechthoek 4">
            <a:extLst>
              <a:ext uri="{FF2B5EF4-FFF2-40B4-BE49-F238E27FC236}">
                <a16:creationId xmlns:a16="http://schemas.microsoft.com/office/drawing/2014/main" id="{B346C0D8-186C-4885-84B2-089A0EB7EF86}"/>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333068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1F182527-7E9D-424A-89A0-610DAFAA29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48" t="27048" r="10619" b="35238"/>
          <a:stretch/>
        </p:blipFill>
        <p:spPr>
          <a:xfrm>
            <a:off x="3722915" y="104503"/>
            <a:ext cx="4741818" cy="1618758"/>
          </a:xfrm>
          <a:prstGeom prst="rect">
            <a:avLst/>
          </a:prstGeom>
        </p:spPr>
      </p:pic>
      <p:sp>
        <p:nvSpPr>
          <p:cNvPr id="5" name="Rechthoek 4">
            <a:extLst>
              <a:ext uri="{FF2B5EF4-FFF2-40B4-BE49-F238E27FC236}">
                <a16:creationId xmlns:a16="http://schemas.microsoft.com/office/drawing/2014/main" id="{AFA90868-ED95-4842-9A7C-79644B1D4D23}"/>
              </a:ext>
            </a:extLst>
          </p:cNvPr>
          <p:cNvSpPr/>
          <p:nvPr userDrawn="1"/>
        </p:nvSpPr>
        <p:spPr>
          <a:xfrm>
            <a:off x="0" y="1852024"/>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390438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sz="half" idx="1"/>
          </p:nvPr>
        </p:nvSpPr>
        <p:spPr>
          <a:xfrm>
            <a:off x="838200" y="1825624"/>
            <a:ext cx="5181600" cy="463613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6172200" y="1825625"/>
            <a:ext cx="5181600" cy="4636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Rechthoek 8"/>
          <p:cNvSpPr/>
          <p:nvPr/>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B704479B-4F00-4423-80CF-EA4579B274BA}"/>
              </a:ext>
            </a:extLst>
          </p:cNvPr>
          <p:cNvSpPr/>
          <p:nvPr userDrawn="1"/>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132420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dirty="0"/>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4"/>
            <a:ext cx="5157787" cy="382877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828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Rechthoek 10"/>
          <p:cNvSpPr/>
          <p:nvPr/>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CF7E6D8A-3DFC-4960-88A3-759FD33C5E8D}"/>
              </a:ext>
            </a:extLst>
          </p:cNvPr>
          <p:cNvSpPr/>
          <p:nvPr userDrawn="1"/>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679079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pic>
        <p:nvPicPr>
          <p:cNvPr id="8" name="Afbeelding 7"/>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5" name="Rechthoek 4"/>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5B584913-DCBE-40D9-AAC5-C2AB8A703247}"/>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375308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lvl1pPr>
              <a:defRPr>
                <a:latin typeface="Roboto"/>
              </a:defRPr>
            </a:lvl1pPr>
          </a:lstStyle>
          <a:p>
            <a:fld id="{CF8EE6B5-655B-4EF8-8CE5-15BD82B5140E}" type="datetimeFigureOut">
              <a:rPr lang="nl-BE" smtClean="0">
                <a:solidFill>
                  <a:prstClr val="black"/>
                </a:solidFill>
              </a:rPr>
              <a:pPr/>
              <a:t>25/11/2019</a:t>
            </a:fld>
            <a:endParaRPr lang="nl-BE">
              <a:solidFill>
                <a:prstClr val="black"/>
              </a:solidFill>
            </a:endParaRPr>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lvl1pPr>
              <a:defRPr>
                <a:latin typeface="Roboto"/>
              </a:defRPr>
            </a:lvl1pPr>
          </a:lstStyle>
          <a:p>
            <a:endParaRPr lang="nl-BE">
              <a:solidFill>
                <a:prstClr val="black"/>
              </a:solidFill>
            </a:endParaRPr>
          </a:p>
        </p:txBody>
      </p:sp>
      <p:sp>
        <p:nvSpPr>
          <p:cNvPr id="4" name="Tijdelijke aanduiding voor dianummer 3"/>
          <p:cNvSpPr>
            <a:spLocks noGrp="1"/>
          </p:cNvSpPr>
          <p:nvPr>
            <p:ph type="sldNum" sz="quarter" idx="12"/>
          </p:nvPr>
        </p:nvSpPr>
        <p:spPr>
          <a:xfrm>
            <a:off x="8610600" y="6356350"/>
            <a:ext cx="2743200" cy="365125"/>
          </a:xfrm>
          <a:prstGeom prst="rect">
            <a:avLst/>
          </a:prstGeom>
        </p:spPr>
        <p:txBody>
          <a:bodyPr/>
          <a:lstStyle>
            <a:lvl1pPr>
              <a:defRPr>
                <a:latin typeface="Roboto"/>
              </a:defRPr>
            </a:lvl1pPr>
          </a:lstStyle>
          <a:p>
            <a:fld id="{A9D34927-37D0-4325-8DCE-402EB177F48E}" type="slidenum">
              <a:rPr lang="nl-BE" smtClean="0">
                <a:solidFill>
                  <a:prstClr val="black"/>
                </a:solidFill>
              </a:rPr>
              <a:pPr/>
              <a:t>‹nr.›</a:t>
            </a:fld>
            <a:endParaRPr lang="nl-BE">
              <a:solidFill>
                <a:prstClr val="black"/>
              </a:solidFill>
            </a:endParaRPr>
          </a:p>
        </p:txBody>
      </p:sp>
      <p:pic>
        <p:nvPicPr>
          <p:cNvPr id="7" name="Afbeelding 6"/>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8" name="Rechthoek 7"/>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D9D8F0BA-CEB6-4B78-9D5A-54656B5CECD2}"/>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406506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783FCB07-162B-494A-93BA-2CDF484D267C}"/>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a:extLst>
              <a:ext uri="{FF2B5EF4-FFF2-40B4-BE49-F238E27FC236}">
                <a16:creationId xmlns:a16="http://schemas.microsoft.com/office/drawing/2014/main" id="{F5017DEE-2379-444D-92E4-5B4E44541631}"/>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405504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C4D59E1F-239C-4961-AF8C-E7839AA6D250}"/>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a:extLst>
              <a:ext uri="{FF2B5EF4-FFF2-40B4-BE49-F238E27FC236}">
                <a16:creationId xmlns:a16="http://schemas.microsoft.com/office/drawing/2014/main" id="{E883DE3C-7041-40CF-A076-287D80EAAF04}"/>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3852525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7910610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61" r:id="rId12"/>
    <p:sldLayoutId id="2147483663" r:id="rId13"/>
    <p:sldLayoutId id="2147483672" r:id="rId14"/>
    <p:sldLayoutId id="2147483673" r:id="rId15"/>
  </p:sldLayoutIdLst>
  <p:txStyles>
    <p:title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Roboto"/>
          <a:ea typeface="+mj-ea"/>
          <a:cs typeface="+mj-cs"/>
        </a:defRPr>
      </a:lvl1pPr>
    </p:titleStyle>
    <p:body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Roboto"/>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Roboto"/>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Roboto"/>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kenniscentrumpotential.b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tiff"/><Relationship Id="rId11" Type="http://schemas.openxmlformats.org/officeDocument/2006/relationships/image" Target="../media/image37.tiff"/><Relationship Id="rId5" Type="http://schemas.openxmlformats.org/officeDocument/2006/relationships/image" Target="../media/image31.tiff"/><Relationship Id="rId10" Type="http://schemas.openxmlformats.org/officeDocument/2006/relationships/image" Target="../media/image36.tiff"/><Relationship Id="rId4" Type="http://schemas.openxmlformats.org/officeDocument/2006/relationships/image" Target="../media/image30.tiff"/><Relationship Id="rId9" Type="http://schemas.openxmlformats.org/officeDocument/2006/relationships/image" Target="../media/image35.tiff"/></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acco.be/nl-be/items/9789463370202/UDL--Universal-Design-for-Learning-in-de-praktij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743" y="2791413"/>
            <a:ext cx="11963399" cy="2852737"/>
          </a:xfrm>
        </p:spPr>
        <p:txBody>
          <a:bodyPr>
            <a:normAutofit/>
          </a:bodyPr>
          <a:lstStyle/>
          <a:p>
            <a:r>
              <a:rPr lang="nl-NL" sz="4800" dirty="0"/>
              <a:t>Op zoek naar kennis en andere hulpbronnen</a:t>
            </a:r>
          </a:p>
        </p:txBody>
      </p:sp>
    </p:spTree>
    <p:extLst>
      <p:ext uri="{BB962C8B-B14F-4D97-AF65-F5344CB8AC3E}">
        <p14:creationId xmlns:p14="http://schemas.microsoft.com/office/powerpoint/2010/main" val="3286774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6428" y="627564"/>
            <a:ext cx="7474172" cy="1325563"/>
          </a:xfrm>
        </p:spPr>
        <p:txBody>
          <a:bodyPr>
            <a:normAutofit/>
          </a:bodyPr>
          <a:lstStyle/>
          <a:p>
            <a:r>
              <a:rPr lang="nl-NL" sz="3200" b="0" dirty="0">
                <a:latin typeface="Roboto" panose="02000000000000000000" pitchFamily="2" charset="0"/>
                <a:ea typeface="Roboto" panose="02000000000000000000" pitchFamily="2" charset="0"/>
                <a:cs typeface="Poiret One" charset="0"/>
              </a:rPr>
              <a:t>2.1 Het kenniscentrum</a:t>
            </a:r>
            <a:r>
              <a:rPr lang="nl-BE" sz="3200" b="0" dirty="0">
                <a:latin typeface="Roboto" panose="02000000000000000000" pitchFamily="2" charset="0"/>
                <a:ea typeface="Roboto" panose="02000000000000000000" pitchFamily="2" charset="0"/>
                <a:cs typeface="Poiret One" charset="0"/>
              </a:rPr>
              <a:t>: een overzicht</a:t>
            </a:r>
            <a:endParaRPr lang="nl-NL" sz="3200" b="0" dirty="0">
              <a:latin typeface="Roboto" panose="02000000000000000000" pitchFamily="2" charset="0"/>
              <a:ea typeface="Roboto" panose="02000000000000000000" pitchFamily="2" charset="0"/>
              <a:cs typeface="Poiret One" charset="0"/>
            </a:endParaRPr>
          </a:p>
        </p:txBody>
      </p:sp>
      <p:sp>
        <p:nvSpPr>
          <p:cNvPr id="3" name="Tijdelijke aanduiding voor inhoud 2"/>
          <p:cNvSpPr>
            <a:spLocks noGrp="1"/>
          </p:cNvSpPr>
          <p:nvPr>
            <p:ph idx="1"/>
          </p:nvPr>
        </p:nvSpPr>
        <p:spPr>
          <a:xfrm>
            <a:off x="1136428" y="2102053"/>
            <a:ext cx="6467867" cy="3450613"/>
          </a:xfrm>
        </p:spPr>
        <p:txBody>
          <a:bodyPr anchor="ctr">
            <a:normAutofit lnSpcReduction="10000"/>
          </a:bodyPr>
          <a:lstStyle/>
          <a:p>
            <a:r>
              <a:rPr lang="nl-NL" sz="2400" dirty="0">
                <a:latin typeface="Roboto" panose="02000000000000000000" pitchFamily="2" charset="0"/>
                <a:ea typeface="Roboto" panose="02000000000000000000" pitchFamily="2" charset="0"/>
              </a:rPr>
              <a:t>Een online platform waar belangrijke </a:t>
            </a:r>
            <a:r>
              <a:rPr lang="nl-NL" sz="2400" b="1" dirty="0">
                <a:latin typeface="Roboto" panose="02000000000000000000" pitchFamily="2" charset="0"/>
                <a:ea typeface="Roboto" panose="02000000000000000000" pitchFamily="2" charset="0"/>
              </a:rPr>
              <a:t>thema’s </a:t>
            </a:r>
            <a:r>
              <a:rPr lang="nl-NL" sz="2400" dirty="0">
                <a:latin typeface="Roboto" panose="02000000000000000000" pitchFamily="2" charset="0"/>
                <a:ea typeface="Roboto" panose="02000000000000000000" pitchFamily="2" charset="0"/>
              </a:rPr>
              <a:t>m.b.t. inclusief onderwijs uitgewerkt zijn: </a:t>
            </a:r>
            <a:r>
              <a:rPr lang="nl-NL" sz="2400" dirty="0">
                <a:solidFill>
                  <a:schemeClr val="accent1"/>
                </a:solidFill>
                <a:latin typeface="Roboto" panose="02000000000000000000" pitchFamily="2" charset="0"/>
                <a:ea typeface="Roboto" panose="02000000000000000000" pitchFamily="2" charset="0"/>
                <a:hlinkClick r:id="rId3"/>
              </a:rPr>
              <a:t>www.kenniscentrumpotential.be</a:t>
            </a:r>
            <a:r>
              <a:rPr lang="nl-NL" sz="2400" dirty="0">
                <a:solidFill>
                  <a:schemeClr val="accent1"/>
                </a:solidFill>
                <a:latin typeface="Roboto" panose="02000000000000000000" pitchFamily="2" charset="0"/>
                <a:ea typeface="Roboto" panose="02000000000000000000" pitchFamily="2" charset="0"/>
              </a:rPr>
              <a:t>  </a:t>
            </a:r>
          </a:p>
          <a:p>
            <a:endParaRPr lang="nl-NL" sz="2400" dirty="0">
              <a:latin typeface="Roboto" panose="02000000000000000000" pitchFamily="2" charset="0"/>
              <a:ea typeface="Roboto" panose="02000000000000000000" pitchFamily="2" charset="0"/>
            </a:endParaRPr>
          </a:p>
          <a:p>
            <a:r>
              <a:rPr lang="nl-NL" sz="2400" dirty="0">
                <a:latin typeface="Roboto" panose="02000000000000000000" pitchFamily="2" charset="0"/>
                <a:ea typeface="Roboto" panose="02000000000000000000" pitchFamily="2" charset="0"/>
              </a:rPr>
              <a:t>Startpunt vormt de </a:t>
            </a:r>
            <a:r>
              <a:rPr lang="nl-NL" sz="2400" b="1" dirty="0">
                <a:latin typeface="Roboto" panose="02000000000000000000" pitchFamily="2" charset="0"/>
                <a:ea typeface="Roboto" panose="02000000000000000000" pitchFamily="2" charset="0"/>
              </a:rPr>
              <a:t>visie</a:t>
            </a:r>
            <a:r>
              <a:rPr lang="nl-NL" sz="2400" dirty="0">
                <a:latin typeface="Roboto" panose="02000000000000000000" pitchFamily="2" charset="0"/>
                <a:ea typeface="Roboto" panose="02000000000000000000" pitchFamily="2" charset="0"/>
              </a:rPr>
              <a:t> op een inclusieve leeromgeving. Die is weergegeven onder het icoon van de ‘</a:t>
            </a:r>
            <a:r>
              <a:rPr lang="nl-NL" sz="2400" b="1" dirty="0">
                <a:latin typeface="Roboto" panose="02000000000000000000" pitchFamily="2" charset="0"/>
                <a:ea typeface="Roboto" panose="02000000000000000000" pitchFamily="2" charset="0"/>
              </a:rPr>
              <a:t>bril</a:t>
            </a:r>
            <a:r>
              <a:rPr lang="nl-NL" sz="2400" dirty="0">
                <a:latin typeface="Roboto" panose="02000000000000000000" pitchFamily="2" charset="0"/>
                <a:ea typeface="Roboto" panose="02000000000000000000" pitchFamily="2" charset="0"/>
              </a:rPr>
              <a:t>’ waar wij door kijken, waarbij diversiteit en verbindend samenwerken elk een focus aangeven.</a:t>
            </a:r>
          </a:p>
        </p:txBody>
      </p:sp>
      <p:pic>
        <p:nvPicPr>
          <p:cNvPr id="7" name="Afbeelding 6"/>
          <p:cNvPicPr>
            <a:picLocks noChangeAspect="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8371114" y="2753056"/>
            <a:ext cx="1691881" cy="1839388"/>
          </a:xfrm>
          <a:prstGeom prst="rect">
            <a:avLst/>
          </a:prstGeom>
          <a:solidFill>
            <a:schemeClr val="bg1"/>
          </a:solidFill>
        </p:spPr>
      </p:pic>
    </p:spTree>
    <p:extLst>
      <p:ext uri="{BB962C8B-B14F-4D97-AF65-F5344CB8AC3E}">
        <p14:creationId xmlns:p14="http://schemas.microsoft.com/office/powerpoint/2010/main" val="256149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C1698D9-26CE-3F4C-AFBE-2336A75702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58319" y="26995"/>
            <a:ext cx="1787426" cy="891249"/>
          </a:xfrm>
          <a:prstGeom prst="rect">
            <a:avLst/>
          </a:prstGeom>
        </p:spPr>
      </p:pic>
      <p:pic>
        <p:nvPicPr>
          <p:cNvPr id="5" name="Tijdelijke aanduiding voor inhoud 3"/>
          <p:cNvPicPr>
            <a:picLocks noChangeAspect="1"/>
          </p:cNvPicPr>
          <p:nvPr/>
        </p:nvPicPr>
        <p:blipFill rotWithShape="1">
          <a:blip r:embed="rId4" cstate="print">
            <a:extLst>
              <a:ext uri="{28A0092B-C50C-407E-A947-70E740481C1C}">
                <a14:useLocalDpi xmlns:a14="http://schemas.microsoft.com/office/drawing/2010/main" val="0"/>
              </a:ext>
            </a:extLst>
          </a:blip>
          <a:srcRect t="21099" r="1485" b="22172"/>
          <a:stretch/>
        </p:blipFill>
        <p:spPr>
          <a:xfrm rot="10800000">
            <a:off x="7703459" y="1054578"/>
            <a:ext cx="3525509" cy="2863390"/>
          </a:xfrm>
          <a:prstGeom prst="rect">
            <a:avLst/>
          </a:prstGeom>
        </p:spPr>
      </p:pic>
      <p:sp>
        <p:nvSpPr>
          <p:cNvPr id="2" name="Titel 1"/>
          <p:cNvSpPr>
            <a:spLocks noGrp="1"/>
          </p:cNvSpPr>
          <p:nvPr>
            <p:ph type="title"/>
          </p:nvPr>
        </p:nvSpPr>
        <p:spPr>
          <a:xfrm>
            <a:off x="479302" y="-135492"/>
            <a:ext cx="10515600" cy="1325563"/>
          </a:xfrm>
        </p:spPr>
        <p:txBody>
          <a:bodyPr>
            <a:normAutofit/>
          </a:bodyPr>
          <a:lstStyle/>
          <a:p>
            <a:r>
              <a:rPr lang="nl-NL" sz="3200" dirty="0"/>
              <a:t>Inclusieve leeromgeving</a:t>
            </a:r>
          </a:p>
        </p:txBody>
      </p:sp>
      <p:sp>
        <p:nvSpPr>
          <p:cNvPr id="3" name="Tijdelijke aanduiding voor inhoud 2"/>
          <p:cNvSpPr>
            <a:spLocks noGrp="1"/>
          </p:cNvSpPr>
          <p:nvPr>
            <p:ph idx="1"/>
          </p:nvPr>
        </p:nvSpPr>
        <p:spPr>
          <a:xfrm>
            <a:off x="482223" y="1080731"/>
            <a:ext cx="7251700" cy="3920312"/>
          </a:xfrm>
        </p:spPr>
        <p:txBody>
          <a:bodyPr>
            <a:normAutofit/>
          </a:bodyPr>
          <a:lstStyle/>
          <a:p>
            <a:r>
              <a:rPr lang="nl-NL" sz="2200" dirty="0">
                <a:latin typeface="Roboto" panose="02000000000000000000" pitchFamily="2" charset="0"/>
                <a:ea typeface="Roboto" panose="02000000000000000000" pitchFamily="2" charset="0"/>
              </a:rPr>
              <a:t>bevorderen van </a:t>
            </a:r>
            <a:r>
              <a:rPr lang="nl-NL" sz="2200" b="1" dirty="0">
                <a:latin typeface="Roboto" panose="02000000000000000000" pitchFamily="2" charset="0"/>
                <a:ea typeface="Roboto" panose="02000000000000000000" pitchFamily="2" charset="0"/>
              </a:rPr>
              <a:t>participatie- en leermogelijkheden voor alle leerlingen</a:t>
            </a:r>
            <a:r>
              <a:rPr lang="nl-NL" sz="2200" dirty="0">
                <a:latin typeface="Roboto" panose="02000000000000000000" pitchFamily="2" charset="0"/>
                <a:ea typeface="Roboto" panose="02000000000000000000" pitchFamily="2" charset="0"/>
              </a:rPr>
              <a:t> met diverse achtergronden</a:t>
            </a:r>
          </a:p>
          <a:p>
            <a:r>
              <a:rPr lang="nl-NL" sz="2200" dirty="0">
                <a:latin typeface="Roboto" panose="02000000000000000000" pitchFamily="2" charset="0"/>
                <a:ea typeface="Roboto" panose="02000000000000000000" pitchFamily="2" charset="0"/>
              </a:rPr>
              <a:t>in staat zijn om </a:t>
            </a:r>
            <a:r>
              <a:rPr lang="nl-NL" sz="2200" b="1" dirty="0">
                <a:latin typeface="Roboto" panose="02000000000000000000" pitchFamily="2" charset="0"/>
                <a:ea typeface="Roboto" panose="02000000000000000000" pitchFamily="2" charset="0"/>
              </a:rPr>
              <a:t>drempels</a:t>
            </a:r>
            <a:r>
              <a:rPr lang="nl-NL" sz="2200" dirty="0">
                <a:latin typeface="Roboto" panose="02000000000000000000" pitchFamily="2" charset="0"/>
                <a:ea typeface="Roboto" panose="02000000000000000000" pitchFamily="2" charset="0"/>
              </a:rPr>
              <a:t> die het </a:t>
            </a:r>
            <a:r>
              <a:rPr lang="nl-NL" sz="2200" b="1" dirty="0">
                <a:latin typeface="Roboto" panose="02000000000000000000" pitchFamily="2" charset="0"/>
                <a:ea typeface="Roboto" panose="02000000000000000000" pitchFamily="2" charset="0"/>
              </a:rPr>
              <a:t>leren en participeren </a:t>
            </a:r>
            <a:r>
              <a:rPr lang="nl-NL" sz="2200" dirty="0">
                <a:latin typeface="Roboto" panose="02000000000000000000" pitchFamily="2" charset="0"/>
                <a:ea typeface="Roboto" panose="02000000000000000000" pitchFamily="2" charset="0"/>
              </a:rPr>
              <a:t>bemoeilijken, te </a:t>
            </a:r>
            <a:r>
              <a:rPr lang="nl-NL" sz="2200" b="1" dirty="0">
                <a:latin typeface="Roboto" panose="02000000000000000000" pitchFamily="2" charset="0"/>
                <a:ea typeface="Roboto" panose="02000000000000000000" pitchFamily="2" charset="0"/>
              </a:rPr>
              <a:t>herkennen</a:t>
            </a:r>
            <a:r>
              <a:rPr lang="nl-NL" sz="2200" dirty="0">
                <a:latin typeface="Roboto" panose="02000000000000000000" pitchFamily="2" charset="0"/>
                <a:ea typeface="Roboto" panose="02000000000000000000" pitchFamily="2" charset="0"/>
              </a:rPr>
              <a:t> en te </a:t>
            </a:r>
            <a:r>
              <a:rPr lang="nl-NL" sz="2200" b="1" dirty="0">
                <a:latin typeface="Roboto" panose="02000000000000000000" pitchFamily="2" charset="0"/>
                <a:ea typeface="Roboto" panose="02000000000000000000" pitchFamily="2" charset="0"/>
              </a:rPr>
              <a:t>verlagen</a:t>
            </a:r>
          </a:p>
          <a:p>
            <a:r>
              <a:rPr lang="nl-NL" sz="2200" dirty="0">
                <a:latin typeface="Roboto" panose="02000000000000000000" pitchFamily="2" charset="0"/>
                <a:ea typeface="Roboto" panose="02000000000000000000" pitchFamily="2" charset="0"/>
              </a:rPr>
              <a:t>een meer </a:t>
            </a:r>
            <a:r>
              <a:rPr lang="nl-NL" sz="2200" b="1" dirty="0">
                <a:latin typeface="Roboto" panose="02000000000000000000" pitchFamily="2" charset="0"/>
                <a:ea typeface="Roboto" panose="02000000000000000000" pitchFamily="2" charset="0"/>
              </a:rPr>
              <a:t>complexe kijk op inclusie </a:t>
            </a:r>
            <a:r>
              <a:rPr lang="nl-NL" sz="2200" dirty="0">
                <a:latin typeface="Roboto" panose="02000000000000000000" pitchFamily="2" charset="0"/>
                <a:ea typeface="Roboto" panose="02000000000000000000" pitchFamily="2" charset="0"/>
              </a:rPr>
              <a:t>dan alleen het verlenen van redelijke aanpassingen</a:t>
            </a:r>
          </a:p>
          <a:p>
            <a:r>
              <a:rPr lang="nl-NL" sz="2200" dirty="0">
                <a:latin typeface="Roboto" panose="02000000000000000000" pitchFamily="2" charset="0"/>
                <a:ea typeface="Roboto" panose="02000000000000000000" pitchFamily="2" charset="0"/>
              </a:rPr>
              <a:t>een </a:t>
            </a:r>
            <a:r>
              <a:rPr lang="nl-NL" sz="2200" b="1" dirty="0">
                <a:latin typeface="Roboto" panose="02000000000000000000" pitchFamily="2" charset="0"/>
                <a:ea typeface="Roboto" panose="02000000000000000000" pitchFamily="2" charset="0"/>
              </a:rPr>
              <a:t>professionele ontwikkeling </a:t>
            </a:r>
            <a:r>
              <a:rPr lang="nl-NL" sz="2200" dirty="0">
                <a:latin typeface="Roboto" panose="02000000000000000000" pitchFamily="2" charset="0"/>
                <a:ea typeface="Roboto" panose="02000000000000000000" pitchFamily="2" charset="0"/>
              </a:rPr>
              <a:t>en dit </a:t>
            </a:r>
            <a:r>
              <a:rPr lang="nl-NL" sz="2200" b="1" dirty="0">
                <a:latin typeface="Roboto" panose="02000000000000000000" pitchFamily="2" charset="0"/>
                <a:ea typeface="Roboto" panose="02000000000000000000" pitchFamily="2" charset="0"/>
              </a:rPr>
              <a:t>in samenwerking </a:t>
            </a:r>
            <a:r>
              <a:rPr lang="nl-NL" sz="2200" dirty="0">
                <a:latin typeface="Roboto" panose="02000000000000000000" pitchFamily="2" charset="0"/>
                <a:ea typeface="Roboto" panose="02000000000000000000" pitchFamily="2" charset="0"/>
              </a:rPr>
              <a:t>met onderwijsactoren, leerlingen en ouders</a:t>
            </a:r>
          </a:p>
          <a:p>
            <a:endParaRPr lang="nl-NL" sz="2400" dirty="0">
              <a:latin typeface="+mj-lt"/>
            </a:endParaRPr>
          </a:p>
        </p:txBody>
      </p:sp>
      <p:sp>
        <p:nvSpPr>
          <p:cNvPr id="6" name="Rechthoek 5"/>
          <p:cNvSpPr/>
          <p:nvPr/>
        </p:nvSpPr>
        <p:spPr>
          <a:xfrm>
            <a:off x="10733292" y="41752"/>
            <a:ext cx="523220" cy="4135900"/>
          </a:xfrm>
          <a:prstGeom prst="rect">
            <a:avLst/>
          </a:prstGeom>
          <a:solidFill>
            <a:schemeClr val="bg1"/>
          </a:solidFill>
        </p:spPr>
        <p:txBody>
          <a:bodyPr vert="vert270" wrap="square">
            <a:spAutoFit/>
          </a:bodyPr>
          <a:lstStyle/>
          <a:p>
            <a:pPr>
              <a:defRPr/>
            </a:pPr>
            <a:r>
              <a:rPr lang="en-US" sz="1100" dirty="0" err="1"/>
              <a:t>Giangreco</a:t>
            </a:r>
            <a:r>
              <a:rPr lang="en-US" sz="1100" dirty="0"/>
              <a:t>, M.F. (2000).</a:t>
            </a:r>
            <a:r>
              <a:rPr lang="en-US" sz="1100" i="1" dirty="0"/>
              <a:t> Teaching old logs new tricks: more absurdities and realities of education. </a:t>
            </a:r>
            <a:r>
              <a:rPr lang="en-US" sz="1100" dirty="0"/>
              <a:t>Minnetonka: </a:t>
            </a:r>
            <a:r>
              <a:rPr lang="en-US" sz="1100" dirty="0" err="1"/>
              <a:t>Peytral</a:t>
            </a:r>
            <a:r>
              <a:rPr lang="en-US" sz="1100" dirty="0"/>
              <a:t> Publications </a:t>
            </a:r>
            <a:r>
              <a:rPr lang="en-US" sz="1100" dirty="0" err="1"/>
              <a:t>inc.</a:t>
            </a:r>
            <a:r>
              <a:rPr lang="en-US" sz="1100" dirty="0"/>
              <a:t>, p. 45</a:t>
            </a:r>
            <a:endParaRPr lang="nl-BE" sz="1100" dirty="0"/>
          </a:p>
        </p:txBody>
      </p:sp>
      <p:pic>
        <p:nvPicPr>
          <p:cNvPr id="4" name="Afbeelding 3"/>
          <p:cNvPicPr>
            <a:picLocks noChangeAspect="1"/>
          </p:cNvPicPr>
          <p:nvPr/>
        </p:nvPicPr>
        <p:blipFill rotWithShape="1">
          <a:blip r:embed="rId5"/>
          <a:srcRect t="12115" r="3447" b="20896"/>
          <a:stretch/>
        </p:blipFill>
        <p:spPr>
          <a:xfrm>
            <a:off x="59005" y="4179914"/>
            <a:ext cx="6639114" cy="2591000"/>
          </a:xfrm>
          <a:prstGeom prst="rect">
            <a:avLst/>
          </a:prstGeom>
        </p:spPr>
      </p:pic>
    </p:spTree>
    <p:extLst>
      <p:ext uri="{BB962C8B-B14F-4D97-AF65-F5344CB8AC3E}">
        <p14:creationId xmlns:p14="http://schemas.microsoft.com/office/powerpoint/2010/main" val="2681571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2083" t="19418" r="24643" b="18677"/>
          <a:stretch/>
        </p:blipFill>
        <p:spPr>
          <a:xfrm>
            <a:off x="990600" y="283028"/>
            <a:ext cx="9742714" cy="6368143"/>
          </a:xfrm>
          <a:prstGeom prst="rect">
            <a:avLst/>
          </a:prstGeom>
        </p:spPr>
      </p:pic>
    </p:spTree>
    <p:extLst>
      <p:ext uri="{BB962C8B-B14F-4D97-AF65-F5344CB8AC3E}">
        <p14:creationId xmlns:p14="http://schemas.microsoft.com/office/powerpoint/2010/main" val="99036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0" dirty="0">
                <a:latin typeface="Roboto" panose="02000000000000000000" pitchFamily="2" charset="0"/>
                <a:ea typeface="Roboto" panose="02000000000000000000" pitchFamily="2" charset="0"/>
                <a:cs typeface="Poiret One" charset="0"/>
              </a:rPr>
              <a:t>Onderweg om een inclusieve leeromgeving te creëren:</a:t>
            </a:r>
            <a:br>
              <a:rPr lang="nl-NL" sz="3200" b="0" dirty="0">
                <a:latin typeface="Roboto" panose="02000000000000000000" pitchFamily="2" charset="0"/>
                <a:ea typeface="Roboto" panose="02000000000000000000" pitchFamily="2" charset="0"/>
                <a:cs typeface="Poiret One" charset="0"/>
              </a:rPr>
            </a:br>
            <a:r>
              <a:rPr lang="nl-NL" sz="3200" b="0" dirty="0">
                <a:latin typeface="Roboto" panose="02000000000000000000" pitchFamily="2" charset="0"/>
                <a:ea typeface="Roboto" panose="02000000000000000000" pitchFamily="2" charset="0"/>
                <a:cs typeface="Poiret One" charset="0"/>
              </a:rPr>
              <a:t>thema’s als knooppunten op een fietsroute</a:t>
            </a:r>
            <a:endParaRPr lang="nl-BE" sz="3200" b="0" dirty="0">
              <a:solidFill>
                <a:schemeClr val="accent1">
                  <a:lumMod val="75000"/>
                </a:schemeClr>
              </a:solidFill>
              <a:latin typeface="Roboto" panose="02000000000000000000" pitchFamily="2" charset="0"/>
              <a:ea typeface="Roboto" panose="02000000000000000000" pitchFamily="2" charset="0"/>
              <a:cs typeface="Poiret One" charset="0"/>
            </a:endParaRPr>
          </a:p>
        </p:txBody>
      </p:sp>
      <p:pic>
        <p:nvPicPr>
          <p:cNvPr id="4" name="Tijdelijke aanduiding voor inhoud 3"/>
          <p:cNvPicPr>
            <a:picLocks noGrp="1" noChangeAspect="1"/>
          </p:cNvPicPr>
          <p:nvPr>
            <p:ph idx="1"/>
          </p:nvPr>
        </p:nvPicPr>
        <p:blipFill rotWithShape="1">
          <a:blip r:embed="rId3"/>
          <a:srcRect l="762" t="11609" r="4224" b="16077"/>
          <a:stretch/>
        </p:blipFill>
        <p:spPr>
          <a:xfrm>
            <a:off x="923364" y="2012466"/>
            <a:ext cx="10614211" cy="4544091"/>
          </a:xfrm>
          <a:prstGeom prst="rect">
            <a:avLst/>
          </a:prstGeom>
        </p:spPr>
      </p:pic>
      <p:pic>
        <p:nvPicPr>
          <p:cNvPr id="11" name="Afbeelding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002782" y="455974"/>
            <a:ext cx="1069586" cy="1143863"/>
          </a:xfrm>
          <a:prstGeom prst="rect">
            <a:avLst/>
          </a:prstGeom>
        </p:spPr>
      </p:pic>
    </p:spTree>
    <p:extLst>
      <p:ext uri="{BB962C8B-B14F-4D97-AF65-F5344CB8AC3E}">
        <p14:creationId xmlns:p14="http://schemas.microsoft.com/office/powerpoint/2010/main" val="1520143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0" dirty="0">
                <a:latin typeface="Roboto" panose="02000000000000000000" pitchFamily="2" charset="0"/>
                <a:ea typeface="Roboto" panose="02000000000000000000" pitchFamily="2" charset="0"/>
                <a:cs typeface="Poiret One" charset="0"/>
              </a:rPr>
              <a:t>Per thema</a:t>
            </a:r>
            <a:r>
              <a:rPr lang="nl-BE" b="0" dirty="0">
                <a:latin typeface="Roboto" panose="02000000000000000000" pitchFamily="2" charset="0"/>
                <a:ea typeface="Roboto" panose="02000000000000000000" pitchFamily="2" charset="0"/>
                <a:cs typeface="Poiret One" charset="0"/>
              </a:rPr>
              <a:t>:</a:t>
            </a:r>
            <a:endParaRPr lang="nl-NL" b="0" dirty="0">
              <a:latin typeface="Roboto" panose="02000000000000000000" pitchFamily="2" charset="0"/>
              <a:ea typeface="Roboto" panose="02000000000000000000" pitchFamily="2" charset="0"/>
              <a:cs typeface="Poiret One" charset="0"/>
            </a:endParaRPr>
          </a:p>
        </p:txBody>
      </p:sp>
      <p:sp>
        <p:nvSpPr>
          <p:cNvPr id="3" name="Tijdelijke aanduiding voor inhoud 2"/>
          <p:cNvSpPr>
            <a:spLocks noGrp="1"/>
          </p:cNvSpPr>
          <p:nvPr>
            <p:ph idx="1"/>
          </p:nvPr>
        </p:nvSpPr>
        <p:spPr/>
        <p:txBody>
          <a:bodyPr/>
          <a:lstStyle/>
          <a:p>
            <a:r>
              <a:rPr lang="nl-NL" dirty="0">
                <a:latin typeface="Roboto" panose="02000000000000000000" pitchFamily="2" charset="0"/>
                <a:ea typeface="Roboto" panose="02000000000000000000" pitchFamily="2" charset="0"/>
              </a:rPr>
              <a:t>Basis</a:t>
            </a:r>
          </a:p>
          <a:p>
            <a:endParaRPr lang="nl-NL" dirty="0">
              <a:latin typeface="Roboto" panose="02000000000000000000" pitchFamily="2" charset="0"/>
              <a:ea typeface="Roboto" panose="02000000000000000000" pitchFamily="2" charset="0"/>
            </a:endParaRPr>
          </a:p>
          <a:p>
            <a:pPr lvl="1"/>
            <a:r>
              <a:rPr lang="nl-NL" dirty="0">
                <a:latin typeface="Roboto" panose="02000000000000000000" pitchFamily="2" charset="0"/>
                <a:ea typeface="Roboto" panose="02000000000000000000" pitchFamily="2" charset="0"/>
              </a:rPr>
              <a:t>Wat is het? </a:t>
            </a:r>
          </a:p>
          <a:p>
            <a:pPr lvl="1"/>
            <a:r>
              <a:rPr lang="nl-NL" dirty="0">
                <a:latin typeface="Roboto" panose="02000000000000000000" pitchFamily="2" charset="0"/>
                <a:ea typeface="Roboto" panose="02000000000000000000" pitchFamily="2" charset="0"/>
              </a:rPr>
              <a:t>Waarom zou je het doen? </a:t>
            </a:r>
          </a:p>
          <a:p>
            <a:pPr lvl="1"/>
            <a:r>
              <a:rPr lang="nl-NL" dirty="0">
                <a:latin typeface="Roboto" panose="02000000000000000000" pitchFamily="2" charset="0"/>
                <a:ea typeface="Roboto" panose="02000000000000000000" pitchFamily="2" charset="0"/>
              </a:rPr>
              <a:t>Hoe pak je het aan? </a:t>
            </a:r>
          </a:p>
          <a:p>
            <a:endParaRPr lang="nl-NL" dirty="0">
              <a:latin typeface="Roboto" panose="02000000000000000000" pitchFamily="2" charset="0"/>
              <a:ea typeface="Roboto" panose="02000000000000000000" pitchFamily="2" charset="0"/>
            </a:endParaRPr>
          </a:p>
          <a:p>
            <a:r>
              <a:rPr lang="nl-NL" dirty="0">
                <a:latin typeface="Roboto" panose="02000000000000000000" pitchFamily="2" charset="0"/>
                <a:ea typeface="Roboto" panose="02000000000000000000" pitchFamily="2" charset="0"/>
              </a:rPr>
              <a:t>Verdiepend luik</a:t>
            </a:r>
          </a:p>
        </p:txBody>
      </p:sp>
      <p:pic>
        <p:nvPicPr>
          <p:cNvPr id="4" name="Tijdelijke aanduiding voor inhoud 3"/>
          <p:cNvPicPr>
            <a:picLocks noChangeAspect="1"/>
          </p:cNvPicPr>
          <p:nvPr/>
        </p:nvPicPr>
        <p:blipFill rotWithShape="1">
          <a:blip r:embed="rId3" cstate="print">
            <a:extLst>
              <a:ext uri="{28A0092B-C50C-407E-A947-70E740481C1C}">
                <a14:useLocalDpi xmlns:a14="http://schemas.microsoft.com/office/drawing/2010/main"/>
              </a:ext>
            </a:extLst>
          </a:blip>
          <a:srcRect l="1917" r="2252"/>
          <a:stretch/>
        </p:blipFill>
        <p:spPr>
          <a:xfrm rot="815528">
            <a:off x="6667628" y="1758528"/>
            <a:ext cx="2973708" cy="4351338"/>
          </a:xfrm>
          <a:prstGeom prst="rect">
            <a:avLst/>
          </a:prstGeom>
          <a:effectLst>
            <a:outerShdw blurRad="50800" dist="342900" dir="2700000" algn="tl" rotWithShape="0">
              <a:prstClr val="black">
                <a:alpha val="40000"/>
              </a:prstClr>
            </a:outerShdw>
          </a:effectLst>
        </p:spPr>
      </p:pic>
    </p:spTree>
    <p:extLst>
      <p:ext uri="{BB962C8B-B14F-4D97-AF65-F5344CB8AC3E}">
        <p14:creationId xmlns:p14="http://schemas.microsoft.com/office/powerpoint/2010/main" val="15736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2136" y="113888"/>
            <a:ext cx="10972800" cy="1143000"/>
          </a:xfrm>
        </p:spPr>
        <p:txBody>
          <a:bodyPr>
            <a:normAutofit/>
          </a:bodyPr>
          <a:lstStyle/>
          <a:p>
            <a:r>
              <a:rPr lang="nl-NL" sz="3200" b="0" dirty="0">
                <a:latin typeface="Roboto" panose="02000000000000000000" pitchFamily="2" charset="0"/>
                <a:ea typeface="Roboto" panose="02000000000000000000" pitchFamily="2" charset="0"/>
                <a:cs typeface="Poiret One" charset="0"/>
              </a:rPr>
              <a:t>Illustratie: Chenaya en Johan vragen hoe ze best omgaan met de diversiteit in hun klas</a:t>
            </a:r>
            <a:r>
              <a:rPr lang="is-IS" sz="3200" b="0" dirty="0">
                <a:latin typeface="Roboto" panose="02000000000000000000" pitchFamily="2" charset="0"/>
                <a:ea typeface="Roboto" panose="02000000000000000000" pitchFamily="2" charset="0"/>
                <a:cs typeface="Poiret One" charset="0"/>
              </a:rPr>
              <a:t>…</a:t>
            </a:r>
            <a:endParaRPr lang="nl-NL" sz="3200" b="0" dirty="0">
              <a:latin typeface="Roboto" panose="02000000000000000000" pitchFamily="2" charset="0"/>
              <a:ea typeface="Roboto" panose="02000000000000000000" pitchFamily="2" charset="0"/>
              <a:cs typeface="Poiret One" charset="0"/>
            </a:endParaRPr>
          </a:p>
        </p:txBody>
      </p:sp>
      <p:pic>
        <p:nvPicPr>
          <p:cNvPr id="4" name="Picture 6" descr="https://www.papermasters.com/images/collaborative-teaching.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839579" y="2721378"/>
            <a:ext cx="5675362" cy="234092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kstvak 4"/>
          <p:cNvSpPr txBox="1"/>
          <p:nvPr/>
        </p:nvSpPr>
        <p:spPr>
          <a:xfrm>
            <a:off x="1060394" y="1524000"/>
            <a:ext cx="10634542" cy="5355312"/>
          </a:xfrm>
          <a:prstGeom prst="rect">
            <a:avLst/>
          </a:prstGeom>
          <a:noFill/>
        </p:spPr>
        <p:txBody>
          <a:bodyPr wrap="square" rtlCol="0">
            <a:spAutoFit/>
          </a:bodyPr>
          <a:lstStyle/>
          <a:p>
            <a:r>
              <a:rPr lang="nl-BE" dirty="0">
                <a:solidFill>
                  <a:schemeClr val="tx1">
                    <a:lumMod val="75000"/>
                    <a:lumOff val="25000"/>
                  </a:schemeClr>
                </a:solidFill>
                <a:latin typeface="Roboto" panose="02000000000000000000" pitchFamily="2" charset="0"/>
                <a:ea typeface="Roboto" panose="02000000000000000000" pitchFamily="2" charset="0"/>
              </a:rPr>
              <a:t>Chenaya is een enthousiaste leerkracht die de diversiteit in haar klas nog meer wil waarderen en benutten. Wel vraagt ze zich af hoe ze dit allemaal georganiseerd krijgt in haar klas. Ze wil de lat namelijk hoog blijven leggen voor elke leerling en daarmee ingaan tegen collega’s die klagen dat het niveau blijft dalen.</a:t>
            </a:r>
          </a:p>
          <a:p>
            <a:r>
              <a:rPr lang="nl-BE" dirty="0">
                <a:solidFill>
                  <a:schemeClr val="tx1">
                    <a:lumMod val="75000"/>
                    <a:lumOff val="25000"/>
                  </a:schemeClr>
                </a:solidFill>
                <a:latin typeface="Roboto" panose="02000000000000000000" pitchFamily="2" charset="0"/>
                <a:ea typeface="Roboto" panose="02000000000000000000" pitchFamily="2" charset="0"/>
              </a:rPr>
              <a:t> </a:t>
            </a: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endParaRPr lang="nl-BE" dirty="0">
              <a:solidFill>
                <a:schemeClr val="tx1">
                  <a:lumMod val="75000"/>
                  <a:lumOff val="25000"/>
                </a:schemeClr>
              </a:solidFill>
              <a:latin typeface="Roboto" panose="02000000000000000000" pitchFamily="2" charset="0"/>
              <a:ea typeface="Roboto" panose="02000000000000000000" pitchFamily="2" charset="0"/>
            </a:endParaRPr>
          </a:p>
          <a:p>
            <a:r>
              <a:rPr lang="nl-BE" dirty="0">
                <a:solidFill>
                  <a:schemeClr val="tx1">
                    <a:lumMod val="75000"/>
                    <a:lumOff val="25000"/>
                  </a:schemeClr>
                </a:solidFill>
                <a:latin typeface="Roboto" panose="02000000000000000000" pitchFamily="2" charset="0"/>
                <a:ea typeface="Roboto" panose="02000000000000000000" pitchFamily="2" charset="0"/>
              </a:rPr>
              <a:t>Johan vraagt de CLB-medewerker om te overleggen over een anderstalige, kansarme jongen in zijn klas die slechts mondjesmaat tot leren komt en voortdurend uitdagend gedrag stelt. Johan zou graag horen van het CLB wat er precies met Ahmed aan de hand is, zodat hij eventueel kan verwezen worden naar speciale begeleiding of therapie. Hij vraagt wat hij in tussentijd kan doen om de situatie haalbaar te houden, zodat Ahmed het klasgebeuren minder stoort.</a:t>
            </a:r>
          </a:p>
        </p:txBody>
      </p:sp>
    </p:spTree>
    <p:extLst>
      <p:ext uri="{BB962C8B-B14F-4D97-AF65-F5344CB8AC3E}">
        <p14:creationId xmlns:p14="http://schemas.microsoft.com/office/powerpoint/2010/main" val="95014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r>
              <a:rPr lang="en-US" sz="3200" b="0" dirty="0" err="1">
                <a:latin typeface="Roboto" panose="02000000000000000000" pitchFamily="2" charset="0"/>
                <a:ea typeface="Roboto" panose="02000000000000000000" pitchFamily="2" charset="0"/>
                <a:cs typeface="Poiret One" charset="0"/>
              </a:rPr>
              <a:t>Kenniscentrum</a:t>
            </a:r>
            <a:r>
              <a:rPr lang="en-US" sz="3200" b="0" dirty="0">
                <a:latin typeface="Roboto" panose="02000000000000000000" pitchFamily="2" charset="0"/>
                <a:ea typeface="Roboto" panose="02000000000000000000" pitchFamily="2" charset="0"/>
                <a:cs typeface="Poiret One" charset="0"/>
              </a:rPr>
              <a:t>: </a:t>
            </a:r>
            <a:br>
              <a:rPr lang="en-US" sz="3200" b="0" dirty="0">
                <a:latin typeface="Roboto" panose="02000000000000000000" pitchFamily="2" charset="0"/>
                <a:ea typeface="Roboto" panose="02000000000000000000" pitchFamily="2" charset="0"/>
                <a:cs typeface="Poiret One" charset="0"/>
              </a:rPr>
            </a:br>
            <a:r>
              <a:rPr lang="en-US" sz="3200" b="0" dirty="0" err="1">
                <a:latin typeface="Roboto" panose="02000000000000000000" pitchFamily="2" charset="0"/>
                <a:ea typeface="Roboto" panose="02000000000000000000" pitchFamily="2" charset="0"/>
                <a:cs typeface="Poiret One" charset="0"/>
              </a:rPr>
              <a:t>m</a:t>
            </a:r>
            <a:r>
              <a:rPr lang="en-US" sz="3200" b="0" kern="1200" dirty="0" err="1">
                <a:latin typeface="Roboto" panose="02000000000000000000" pitchFamily="2" charset="0"/>
                <a:ea typeface="Roboto" panose="02000000000000000000" pitchFamily="2" charset="0"/>
                <a:cs typeface="Poiret One" charset="0"/>
              </a:rPr>
              <a:t>eerdere</a:t>
            </a:r>
            <a:r>
              <a:rPr lang="en-US" sz="3200" b="0" kern="1200" dirty="0">
                <a:latin typeface="Roboto" panose="02000000000000000000" pitchFamily="2" charset="0"/>
                <a:ea typeface="Roboto" panose="02000000000000000000" pitchFamily="2" charset="0"/>
                <a:cs typeface="Poiret One" charset="0"/>
              </a:rPr>
              <a:t> </a:t>
            </a:r>
            <a:r>
              <a:rPr lang="en-US" sz="3200" b="0" kern="1200" dirty="0" err="1">
                <a:latin typeface="Roboto" panose="02000000000000000000" pitchFamily="2" charset="0"/>
                <a:ea typeface="Roboto" panose="02000000000000000000" pitchFamily="2" charset="0"/>
                <a:cs typeface="Poiret One" charset="0"/>
              </a:rPr>
              <a:t>ingangen</a:t>
            </a:r>
            <a:r>
              <a:rPr lang="en-US" sz="3200" b="0" kern="1200" dirty="0">
                <a:latin typeface="Roboto" panose="02000000000000000000" pitchFamily="2" charset="0"/>
                <a:ea typeface="Roboto" panose="02000000000000000000" pitchFamily="2" charset="0"/>
                <a:cs typeface="Poiret One" charset="0"/>
              </a:rPr>
              <a:t> </a:t>
            </a:r>
            <a:r>
              <a:rPr lang="en-US" sz="3200" b="0" kern="1200" dirty="0" err="1">
                <a:latin typeface="Roboto" panose="02000000000000000000" pitchFamily="2" charset="0"/>
                <a:ea typeface="Roboto" panose="02000000000000000000" pitchFamily="2" charset="0"/>
                <a:cs typeface="Poiret One" charset="0"/>
              </a:rPr>
              <a:t>mogelijk</a:t>
            </a:r>
            <a:endParaRPr lang="en-US" sz="3200" b="0" kern="1200" dirty="0">
              <a:latin typeface="Roboto" panose="02000000000000000000" pitchFamily="2" charset="0"/>
              <a:ea typeface="Roboto" panose="02000000000000000000" pitchFamily="2" charset="0"/>
              <a:cs typeface="Poiret One" charset="0"/>
            </a:endParaRPr>
          </a:p>
        </p:txBody>
      </p:sp>
      <p:sp>
        <p:nvSpPr>
          <p:cNvPr id="3" name="Tijdelijke aanduiding voor inhoud 2"/>
          <p:cNvSpPr>
            <a:spLocks noGrp="1"/>
          </p:cNvSpPr>
          <p:nvPr>
            <p:ph idx="1"/>
          </p:nvPr>
        </p:nvSpPr>
        <p:spPr>
          <a:xfrm>
            <a:off x="838199" y="2412450"/>
            <a:ext cx="10949247" cy="4429285"/>
          </a:xfrm>
        </p:spPr>
        <p:txBody>
          <a:bodyPr vert="horz" lIns="91440" tIns="45720" rIns="91440" bIns="45720" rtlCol="0">
            <a:normAutofit/>
          </a:bodyPr>
          <a:lstStyle/>
          <a:p>
            <a:r>
              <a:rPr lang="en-US" sz="2400" dirty="0" err="1"/>
              <a:t>Ofwel</a:t>
            </a:r>
            <a:r>
              <a:rPr lang="en-US" sz="2400" dirty="0"/>
              <a:t> </a:t>
            </a:r>
            <a:r>
              <a:rPr lang="en-US" sz="2400" dirty="0" err="1"/>
              <a:t>wil</a:t>
            </a:r>
            <a:r>
              <a:rPr lang="en-US" sz="2400" dirty="0"/>
              <a:t> </a:t>
            </a:r>
            <a:r>
              <a:rPr lang="en-US" sz="2400" dirty="0" err="1"/>
              <a:t>je</a:t>
            </a:r>
            <a:r>
              <a:rPr lang="en-US" sz="2400" dirty="0"/>
              <a:t> </a:t>
            </a:r>
            <a:r>
              <a:rPr lang="en-US" sz="2400" dirty="0" err="1"/>
              <a:t>algemeen</a:t>
            </a:r>
            <a:r>
              <a:rPr lang="en-US" sz="2400" dirty="0"/>
              <a:t> </a:t>
            </a:r>
            <a:r>
              <a:rPr lang="en-US" sz="2400" dirty="0" err="1"/>
              <a:t>jouw</a:t>
            </a:r>
            <a:r>
              <a:rPr lang="en-US" sz="2400" dirty="0"/>
              <a:t> </a:t>
            </a:r>
            <a:r>
              <a:rPr lang="en-US" sz="2400" b="1" dirty="0" err="1"/>
              <a:t>visie</a:t>
            </a:r>
            <a:r>
              <a:rPr lang="en-US" sz="2400" dirty="0"/>
              <a:t> op </a:t>
            </a:r>
            <a:r>
              <a:rPr lang="en-US" sz="2400" dirty="0" err="1"/>
              <a:t>inclusieve</a:t>
            </a:r>
            <a:r>
              <a:rPr lang="en-US" sz="2400" dirty="0"/>
              <a:t> </a:t>
            </a:r>
            <a:r>
              <a:rPr lang="en-US" sz="2400" dirty="0" err="1"/>
              <a:t>leeromgevingen</a:t>
            </a:r>
            <a:r>
              <a:rPr lang="en-US" sz="2400" dirty="0"/>
              <a:t>, </a:t>
            </a:r>
            <a:r>
              <a:rPr lang="en-US" sz="2400" dirty="0" err="1"/>
              <a:t>diversiteit</a:t>
            </a:r>
            <a:r>
              <a:rPr lang="en-US" sz="2400" dirty="0"/>
              <a:t> </a:t>
            </a:r>
            <a:r>
              <a:rPr lang="en-US" sz="2400" dirty="0" err="1"/>
              <a:t>en</a:t>
            </a:r>
            <a:r>
              <a:rPr lang="en-US" sz="2400" dirty="0"/>
              <a:t> </a:t>
            </a:r>
            <a:r>
              <a:rPr lang="en-US" sz="2400" dirty="0" err="1"/>
              <a:t>verbindend</a:t>
            </a:r>
            <a:r>
              <a:rPr lang="en-US" sz="2400" dirty="0"/>
              <a:t> </a:t>
            </a:r>
            <a:r>
              <a:rPr lang="en-US" sz="2400" dirty="0" err="1"/>
              <a:t>samenwerken</a:t>
            </a:r>
            <a:r>
              <a:rPr lang="en-US" sz="2400" dirty="0"/>
              <a:t> </a:t>
            </a:r>
            <a:r>
              <a:rPr lang="en-US" sz="2400" dirty="0" err="1"/>
              <a:t>aanscherpen</a:t>
            </a:r>
            <a:r>
              <a:rPr lang="en-US" sz="2400" dirty="0"/>
              <a:t> (</a:t>
            </a:r>
            <a:r>
              <a:rPr lang="en-US" sz="2400" dirty="0" err="1"/>
              <a:t>bril</a:t>
            </a:r>
            <a:r>
              <a:rPr lang="en-US" sz="2400" dirty="0"/>
              <a:t>)</a:t>
            </a:r>
          </a:p>
          <a:p>
            <a:endParaRPr lang="en-US" sz="2400" dirty="0">
              <a:latin typeface="+mj-lt"/>
            </a:endParaRPr>
          </a:p>
          <a:p>
            <a:r>
              <a:rPr lang="en-US" sz="2400" dirty="0" err="1"/>
              <a:t>Ofwel</a:t>
            </a:r>
            <a:r>
              <a:rPr lang="en-US" sz="2400" dirty="0"/>
              <a:t> ben </a:t>
            </a:r>
            <a:r>
              <a:rPr lang="en-US" sz="2400" dirty="0" err="1"/>
              <a:t>je</a:t>
            </a:r>
            <a:r>
              <a:rPr lang="en-US" sz="2400" dirty="0"/>
              <a:t> </a:t>
            </a:r>
            <a:r>
              <a:rPr lang="en-US" sz="2400" dirty="0" err="1"/>
              <a:t>geïnteresseerd</a:t>
            </a:r>
            <a:r>
              <a:rPr lang="en-US" sz="2400" dirty="0"/>
              <a:t> om </a:t>
            </a:r>
            <a:r>
              <a:rPr lang="en-US" sz="2400" dirty="0" err="1"/>
              <a:t>meer</a:t>
            </a:r>
            <a:r>
              <a:rPr lang="en-US" sz="2400" dirty="0"/>
              <a:t> </a:t>
            </a:r>
            <a:r>
              <a:rPr lang="en-US" sz="2400" dirty="0" err="1"/>
              <a:t>te</a:t>
            </a:r>
            <a:r>
              <a:rPr lang="en-US" sz="2400" dirty="0"/>
              <a:t> </a:t>
            </a:r>
            <a:r>
              <a:rPr lang="en-US" sz="2400" dirty="0" err="1"/>
              <a:t>weten</a:t>
            </a:r>
            <a:r>
              <a:rPr lang="en-US" sz="2400" dirty="0"/>
              <a:t> over </a:t>
            </a:r>
            <a:r>
              <a:rPr lang="en-US" sz="2400" dirty="0" err="1"/>
              <a:t>één</a:t>
            </a:r>
            <a:r>
              <a:rPr lang="en-US" sz="2400" dirty="0"/>
              <a:t> van </a:t>
            </a:r>
            <a:r>
              <a:rPr lang="en-US" sz="2400" dirty="0" err="1"/>
              <a:t>deze</a:t>
            </a:r>
            <a:r>
              <a:rPr lang="en-US" sz="2400" dirty="0"/>
              <a:t> </a:t>
            </a:r>
            <a:r>
              <a:rPr lang="en-US" sz="2400" b="1" dirty="0" err="1"/>
              <a:t>thema’s</a:t>
            </a:r>
            <a:r>
              <a:rPr lang="en-US" sz="2400" dirty="0"/>
              <a:t> (</a:t>
            </a:r>
            <a:r>
              <a:rPr lang="en-US" sz="2400" dirty="0" err="1"/>
              <a:t>pijl</a:t>
            </a:r>
            <a:r>
              <a:rPr lang="en-US" sz="2400" dirty="0"/>
              <a:t>)</a:t>
            </a:r>
          </a:p>
          <a:p>
            <a:endParaRPr lang="en-US" sz="2400" dirty="0"/>
          </a:p>
          <a:p>
            <a:r>
              <a:rPr lang="en-US" sz="2400" dirty="0" err="1"/>
              <a:t>Ofwel</a:t>
            </a:r>
            <a:r>
              <a:rPr lang="en-US" sz="2400" dirty="0"/>
              <a:t> </a:t>
            </a:r>
            <a:r>
              <a:rPr lang="en-US" sz="2400" dirty="0" err="1"/>
              <a:t>vertrek</a:t>
            </a:r>
            <a:r>
              <a:rPr lang="en-US" sz="2400" dirty="0"/>
              <a:t> </a:t>
            </a:r>
            <a:r>
              <a:rPr lang="en-US" sz="2400" dirty="0" err="1"/>
              <a:t>je</a:t>
            </a:r>
            <a:r>
              <a:rPr lang="en-US" sz="2400" dirty="0"/>
              <a:t> van </a:t>
            </a:r>
            <a:r>
              <a:rPr lang="en-US" sz="2400" dirty="0" err="1"/>
              <a:t>een</a:t>
            </a:r>
            <a:r>
              <a:rPr lang="en-US" sz="2400" dirty="0"/>
              <a:t> </a:t>
            </a:r>
            <a:r>
              <a:rPr lang="en-US" sz="2400" dirty="0" err="1"/>
              <a:t>specifieke</a:t>
            </a:r>
            <a:r>
              <a:rPr lang="en-US" sz="2400" dirty="0"/>
              <a:t> </a:t>
            </a:r>
            <a:r>
              <a:rPr lang="en-US" sz="2400" b="1" dirty="0" err="1"/>
              <a:t>leervraag</a:t>
            </a:r>
            <a:r>
              <a:rPr lang="en-US" sz="2400" dirty="0"/>
              <a:t> of </a:t>
            </a:r>
            <a:r>
              <a:rPr lang="en-US" sz="2400" dirty="0" err="1"/>
              <a:t>een</a:t>
            </a:r>
            <a:r>
              <a:rPr lang="en-US" sz="2400" dirty="0"/>
              <a:t> eigen </a:t>
            </a:r>
            <a:r>
              <a:rPr lang="en-US" sz="2400" b="1" dirty="0" err="1"/>
              <a:t>doel</a:t>
            </a:r>
            <a:r>
              <a:rPr lang="en-US" sz="2400" dirty="0"/>
              <a:t> </a:t>
            </a:r>
            <a:r>
              <a:rPr lang="en-US" sz="2400" dirty="0" err="1"/>
              <a:t>voor</a:t>
            </a:r>
            <a:r>
              <a:rPr lang="en-US" sz="2400" dirty="0"/>
              <a:t> </a:t>
            </a:r>
            <a:r>
              <a:rPr lang="en-US" sz="2400" dirty="0" err="1"/>
              <a:t>je</a:t>
            </a:r>
            <a:r>
              <a:rPr lang="en-US" sz="2400" dirty="0"/>
              <a:t> </a:t>
            </a:r>
            <a:r>
              <a:rPr lang="en-US" sz="2400" dirty="0" err="1"/>
              <a:t>praktijk</a:t>
            </a:r>
            <a:r>
              <a:rPr lang="en-US" sz="2400" dirty="0"/>
              <a:t> </a:t>
            </a:r>
            <a:r>
              <a:rPr lang="en-US" sz="2400" dirty="0" err="1"/>
              <a:t>en</a:t>
            </a:r>
            <a:r>
              <a:rPr lang="en-US" sz="2400" dirty="0"/>
              <a:t> </a:t>
            </a:r>
            <a:r>
              <a:rPr lang="en-US" sz="2400" dirty="0" err="1"/>
              <a:t>ga</a:t>
            </a:r>
            <a:r>
              <a:rPr lang="en-US" sz="2400" dirty="0"/>
              <a:t> </a:t>
            </a:r>
            <a:r>
              <a:rPr lang="en-US" sz="2400" dirty="0" err="1"/>
              <a:t>je</a:t>
            </a:r>
            <a:r>
              <a:rPr lang="en-US" sz="2400" dirty="0"/>
              <a:t> </a:t>
            </a:r>
            <a:r>
              <a:rPr lang="en-US" sz="2400" dirty="0" err="1"/>
              <a:t>bij</a:t>
            </a:r>
            <a:r>
              <a:rPr lang="en-US" sz="2400" dirty="0"/>
              <a:t> </a:t>
            </a:r>
            <a:r>
              <a:rPr lang="en-US" sz="2400" dirty="0" err="1"/>
              <a:t>verschillende</a:t>
            </a:r>
            <a:r>
              <a:rPr lang="en-US" sz="2400" dirty="0"/>
              <a:t> </a:t>
            </a:r>
            <a:r>
              <a:rPr lang="en-US" sz="2400" b="1" dirty="0" err="1"/>
              <a:t>thema’s</a:t>
            </a:r>
            <a:r>
              <a:rPr lang="en-US" sz="2400" dirty="0"/>
              <a:t> </a:t>
            </a:r>
            <a:r>
              <a:rPr lang="en-US" sz="2400" dirty="0" err="1"/>
              <a:t>snuisteren</a:t>
            </a:r>
            <a:r>
              <a:rPr lang="en-US" sz="2400" dirty="0"/>
              <a:t> </a:t>
            </a:r>
            <a:r>
              <a:rPr lang="en-US" sz="2400" dirty="0" err="1"/>
              <a:t>en</a:t>
            </a:r>
            <a:r>
              <a:rPr lang="en-US" sz="2400" dirty="0"/>
              <a:t>/of </a:t>
            </a:r>
            <a:r>
              <a:rPr lang="en-US" sz="2400" dirty="0" err="1"/>
              <a:t>grasduinen</a:t>
            </a:r>
            <a:r>
              <a:rPr lang="en-US" sz="2400" dirty="0"/>
              <a:t> in de </a:t>
            </a:r>
            <a:r>
              <a:rPr lang="en-US" sz="2400" b="1" dirty="0" err="1"/>
              <a:t>bronnen</a:t>
            </a:r>
            <a:r>
              <a:rPr lang="en-US" sz="2400" dirty="0"/>
              <a:t> (</a:t>
            </a:r>
            <a:r>
              <a:rPr lang="en-US" sz="2400" dirty="0" err="1"/>
              <a:t>boekentas</a:t>
            </a:r>
            <a:r>
              <a:rPr lang="en-US" sz="2400" dirty="0"/>
              <a:t>)</a:t>
            </a:r>
          </a:p>
          <a:p>
            <a:pPr marL="0" indent="0">
              <a:buNone/>
            </a:pPr>
            <a:endParaRPr lang="en-US" sz="2400" dirty="0">
              <a:solidFill>
                <a:schemeClr val="tx1"/>
              </a:solidFill>
              <a:latin typeface="+mj-lt"/>
            </a:endParaRPr>
          </a:p>
          <a:p>
            <a:endParaRPr lang="en-US" sz="2400" dirty="0">
              <a:solidFill>
                <a:schemeClr val="tx1"/>
              </a:solidFill>
              <a:latin typeface="+mj-lt"/>
            </a:endParaRPr>
          </a:p>
        </p:txBody>
      </p:sp>
      <p:pic>
        <p:nvPicPr>
          <p:cNvPr id="5" name="Tijdelijke aanduiding voor inhoud 4"/>
          <p:cNvPicPr>
            <a:picLocks noGrp="1" noChangeAspect="1"/>
          </p:cNvPicPr>
          <p:nvPr>
            <p:ph sz="half" idx="4294967295"/>
          </p:nvPr>
        </p:nvPicPr>
        <p:blipFill rotWithShape="1">
          <a:blip r:embed="rId3" cstate="print">
            <a:extLst>
              <a:ext uri="{28A0092B-C50C-407E-A947-70E740481C1C}">
                <a14:useLocalDpi xmlns:a14="http://schemas.microsoft.com/office/drawing/2010/main"/>
              </a:ext>
            </a:extLst>
          </a:blip>
          <a:srcRect/>
          <a:stretch/>
        </p:blipFill>
        <p:spPr>
          <a:xfrm>
            <a:off x="10385503" y="0"/>
            <a:ext cx="1799912" cy="2052918"/>
          </a:xfrm>
          <a:prstGeom prst="rect">
            <a:avLst/>
          </a:prstGeom>
          <a:effectLst/>
        </p:spPr>
      </p:pic>
    </p:spTree>
    <p:extLst>
      <p:ext uri="{BB962C8B-B14F-4D97-AF65-F5344CB8AC3E}">
        <p14:creationId xmlns:p14="http://schemas.microsoft.com/office/powerpoint/2010/main" val="2221681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20569" y="1904284"/>
            <a:ext cx="3152439" cy="3448850"/>
          </a:xfrm>
          <a:prstGeom prst="rect">
            <a:avLst/>
          </a:prstGeom>
        </p:spPr>
      </p:pic>
      <p:sp>
        <p:nvSpPr>
          <p:cNvPr id="2" name="Titel 1"/>
          <p:cNvSpPr>
            <a:spLocks noGrp="1"/>
          </p:cNvSpPr>
          <p:nvPr>
            <p:ph type="title"/>
          </p:nvPr>
        </p:nvSpPr>
        <p:spPr>
          <a:xfrm>
            <a:off x="838200" y="365125"/>
            <a:ext cx="10515600" cy="1325563"/>
          </a:xfrm>
        </p:spPr>
        <p:txBody>
          <a:bodyPr>
            <a:normAutofit/>
          </a:bodyPr>
          <a:lstStyle/>
          <a:p>
            <a:r>
              <a:rPr lang="nl-NL" b="0" dirty="0">
                <a:latin typeface="Roboto" panose="02000000000000000000" pitchFamily="2" charset="0"/>
                <a:ea typeface="Roboto" panose="02000000000000000000" pitchFamily="2" charset="0"/>
                <a:cs typeface="Poiret One" charset="0"/>
              </a:rPr>
              <a:t>Spreek hulpbronnen aan via een kenniscentrum</a:t>
            </a:r>
          </a:p>
        </p:txBody>
      </p:sp>
      <p:sp>
        <p:nvSpPr>
          <p:cNvPr id="3" name="Tijdelijke aanduiding voor inhoud 2"/>
          <p:cNvSpPr>
            <a:spLocks noGrp="1"/>
          </p:cNvSpPr>
          <p:nvPr>
            <p:ph idx="1"/>
          </p:nvPr>
        </p:nvSpPr>
        <p:spPr>
          <a:xfrm>
            <a:off x="838199" y="1825625"/>
            <a:ext cx="6714067" cy="4351338"/>
          </a:xfrm>
        </p:spPr>
        <p:txBody>
          <a:bodyPr>
            <a:normAutofit/>
          </a:bodyPr>
          <a:lstStyle/>
          <a:p>
            <a:r>
              <a:rPr lang="nl-NL" sz="2400" dirty="0">
                <a:latin typeface="Roboto" panose="02000000000000000000" pitchFamily="2" charset="0"/>
                <a:ea typeface="Roboto" panose="02000000000000000000" pitchFamily="2" charset="0"/>
              </a:rPr>
              <a:t>Opdracht: hulpbronnen uit het kenniscentrum</a:t>
            </a:r>
          </a:p>
          <a:p>
            <a:pPr marL="0" indent="0">
              <a:buNone/>
            </a:pPr>
            <a:endParaRPr lang="nl-NL" sz="2400" dirty="0">
              <a:latin typeface="Roboto" panose="02000000000000000000" pitchFamily="2" charset="0"/>
              <a:ea typeface="Roboto" panose="02000000000000000000" pitchFamily="2" charset="0"/>
            </a:endParaRPr>
          </a:p>
          <a:p>
            <a:pPr lvl="1"/>
            <a:r>
              <a:rPr lang="nl-NL" dirty="0">
                <a:latin typeface="Roboto" panose="02000000000000000000" pitchFamily="2" charset="0"/>
                <a:ea typeface="Roboto" panose="02000000000000000000" pitchFamily="2" charset="0"/>
              </a:rPr>
              <a:t>Ieder trio start met een leervraag</a:t>
            </a:r>
          </a:p>
          <a:p>
            <a:pPr lvl="1"/>
            <a:r>
              <a:rPr lang="nl-NL" dirty="0">
                <a:latin typeface="Roboto" panose="02000000000000000000" pitchFamily="2" charset="0"/>
                <a:ea typeface="Roboto" panose="02000000000000000000" pitchFamily="2" charset="0"/>
              </a:rPr>
              <a:t>Van daaruit verkennen jullie het kenniscentrum</a:t>
            </a:r>
          </a:p>
          <a:p>
            <a:pPr lvl="1"/>
            <a:r>
              <a:rPr lang="nl-NL" dirty="0">
                <a:latin typeface="Roboto" panose="02000000000000000000" pitchFamily="2" charset="0"/>
                <a:ea typeface="Roboto" panose="02000000000000000000" pitchFamily="2" charset="0"/>
              </a:rPr>
              <a:t>Jullie zijn elkaars ‘kritische vrienden’ </a:t>
            </a:r>
          </a:p>
          <a:p>
            <a:pPr lvl="1"/>
            <a:r>
              <a:rPr lang="nl-NL" dirty="0">
                <a:latin typeface="Roboto" panose="02000000000000000000" pitchFamily="2" charset="0"/>
                <a:ea typeface="Roboto" panose="02000000000000000000" pitchFamily="2" charset="0"/>
              </a:rPr>
              <a:t>Jullie belichten meerdere thema’s </a:t>
            </a:r>
          </a:p>
        </p:txBody>
      </p:sp>
    </p:spTree>
    <p:extLst>
      <p:ext uri="{BB962C8B-B14F-4D97-AF65-F5344CB8AC3E}">
        <p14:creationId xmlns:p14="http://schemas.microsoft.com/office/powerpoint/2010/main" val="2523279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stretch>
            <a:fillRect/>
          </a:stretch>
        </p:blipFill>
        <p:spPr>
          <a:xfrm>
            <a:off x="8794680" y="0"/>
            <a:ext cx="3397320" cy="2941029"/>
          </a:xfrm>
          <a:prstGeom prst="rect">
            <a:avLst/>
          </a:prstGeom>
        </p:spPr>
      </p:pic>
      <p:sp>
        <p:nvSpPr>
          <p:cNvPr id="2" name="Titel 1"/>
          <p:cNvSpPr>
            <a:spLocks noGrp="1"/>
          </p:cNvSpPr>
          <p:nvPr>
            <p:ph type="title"/>
          </p:nvPr>
        </p:nvSpPr>
        <p:spPr/>
        <p:txBody>
          <a:bodyPr>
            <a:normAutofit/>
          </a:bodyPr>
          <a:lstStyle/>
          <a:p>
            <a:r>
              <a:rPr lang="nl-NL" b="0" dirty="0">
                <a:latin typeface="Roboto" panose="02000000000000000000" pitchFamily="2" charset="0"/>
                <a:ea typeface="Roboto" panose="02000000000000000000" pitchFamily="2" charset="0"/>
                <a:cs typeface="Poiret One" charset="0"/>
              </a:rPr>
              <a:t>2.2 Verbindend samenwerken</a:t>
            </a:r>
          </a:p>
        </p:txBody>
      </p:sp>
      <p:sp>
        <p:nvSpPr>
          <p:cNvPr id="3" name="Tijdelijke aanduiding voor inhoud 2"/>
          <p:cNvSpPr>
            <a:spLocks noGrp="1"/>
          </p:cNvSpPr>
          <p:nvPr>
            <p:ph idx="1"/>
          </p:nvPr>
        </p:nvSpPr>
        <p:spPr>
          <a:xfrm>
            <a:off x="838200" y="1547839"/>
            <a:ext cx="11119338" cy="4986525"/>
          </a:xfrm>
        </p:spPr>
        <p:txBody>
          <a:bodyPr>
            <a:normAutofit fontScale="62500" lnSpcReduction="20000"/>
          </a:bodyPr>
          <a:lstStyle/>
          <a:p>
            <a:pPr marL="0" indent="0">
              <a:buNone/>
            </a:pPr>
            <a:r>
              <a:rPr lang="nl-BE" sz="2400" dirty="0">
                <a:latin typeface="+mj-lt"/>
              </a:rPr>
              <a:t> </a:t>
            </a:r>
            <a:endParaRPr lang="nl-BE" sz="2900" dirty="0">
              <a:latin typeface="+mj-lt"/>
            </a:endParaRPr>
          </a:p>
          <a:p>
            <a:r>
              <a:rPr lang="nl-BE" sz="2900" dirty="0">
                <a:latin typeface="Roboto" panose="02000000000000000000" pitchFamily="2" charset="0"/>
                <a:ea typeface="Roboto" panose="02000000000000000000" pitchFamily="2" charset="0"/>
              </a:rPr>
              <a:t>Jezelf blijven professionaliseren doe je niet alleen via kennis. </a:t>
            </a:r>
          </a:p>
          <a:p>
            <a:r>
              <a:rPr lang="nl-BE" sz="2900" dirty="0">
                <a:latin typeface="Roboto" panose="02000000000000000000" pitchFamily="2" charset="0"/>
                <a:ea typeface="Roboto" panose="02000000000000000000" pitchFamily="2" charset="0"/>
              </a:rPr>
              <a:t>Het gebeurt in verbinding met veel mensen. </a:t>
            </a:r>
          </a:p>
          <a:p>
            <a:pPr marL="228600" lvl="1">
              <a:spcBef>
                <a:spcPts val="1000"/>
              </a:spcBef>
            </a:pPr>
            <a:r>
              <a:rPr lang="nl-NL" sz="2900" dirty="0">
                <a:latin typeface="Roboto" panose="02000000000000000000" pitchFamily="2" charset="0"/>
                <a:ea typeface="Roboto" panose="02000000000000000000" pitchFamily="2" charset="0"/>
              </a:rPr>
              <a:t>Inclusieve leeromgevingen creëer je niet alleen. </a:t>
            </a:r>
          </a:p>
          <a:p>
            <a:pPr marL="457200" lvl="2" indent="0">
              <a:spcBef>
                <a:spcPts val="1000"/>
              </a:spcBef>
              <a:buNone/>
            </a:pPr>
            <a:endParaRPr lang="nl-NL" sz="2900" dirty="0">
              <a:latin typeface="Roboto" panose="02000000000000000000" pitchFamily="2" charset="0"/>
              <a:ea typeface="Roboto" panose="02000000000000000000" pitchFamily="2" charset="0"/>
            </a:endParaRPr>
          </a:p>
          <a:p>
            <a:pPr marL="0" lvl="1" indent="0">
              <a:spcBef>
                <a:spcPts val="1000"/>
              </a:spcBef>
              <a:buNone/>
            </a:pPr>
            <a:r>
              <a:rPr lang="nl-NL" sz="2900" dirty="0">
                <a:latin typeface="Roboto" panose="02000000000000000000" pitchFamily="2" charset="0"/>
                <a:ea typeface="Roboto" panose="02000000000000000000" pitchFamily="2" charset="0"/>
              </a:rPr>
              <a:t>Denk terug aan je leervraag en hoe je daar tijdens je stage een antwoord op probeerde te vinden.</a:t>
            </a:r>
          </a:p>
          <a:p>
            <a:pPr marL="0" lvl="1" indent="0">
              <a:spcBef>
                <a:spcPts val="1000"/>
              </a:spcBef>
              <a:buNone/>
            </a:pPr>
            <a:r>
              <a:rPr lang="nl-NL" sz="2900" b="1" dirty="0">
                <a:latin typeface="Roboto" panose="02000000000000000000" pitchFamily="2" charset="0"/>
                <a:ea typeface="Roboto" panose="02000000000000000000" pitchFamily="2" charset="0"/>
              </a:rPr>
              <a:t>Wissel uit per 3:</a:t>
            </a:r>
          </a:p>
          <a:p>
            <a:pPr marL="457200" lvl="2" indent="0">
              <a:spcBef>
                <a:spcPts val="1000"/>
              </a:spcBef>
              <a:buNone/>
            </a:pPr>
            <a:endParaRPr lang="nl-NL" sz="2900" dirty="0">
              <a:latin typeface="Roboto" panose="02000000000000000000" pitchFamily="2" charset="0"/>
              <a:ea typeface="Roboto" panose="02000000000000000000" pitchFamily="2" charset="0"/>
            </a:endParaRPr>
          </a:p>
          <a:p>
            <a:pPr marL="685800" lvl="2">
              <a:spcBef>
                <a:spcPts val="1000"/>
              </a:spcBef>
            </a:pPr>
            <a:r>
              <a:rPr lang="nl-NL" sz="2900" dirty="0">
                <a:latin typeface="Roboto" panose="02000000000000000000" pitchFamily="2" charset="0"/>
                <a:ea typeface="Roboto" panose="02000000000000000000" pitchFamily="2" charset="0"/>
              </a:rPr>
              <a:t>Met wie werkte je daartoe samen? Omcirkel deze mensen op het hierna volgende schema. </a:t>
            </a:r>
          </a:p>
          <a:p>
            <a:pPr marL="1143000" lvl="3">
              <a:spcBef>
                <a:spcPts val="1000"/>
              </a:spcBef>
            </a:pPr>
            <a:r>
              <a:rPr lang="nl-NL" sz="2900" dirty="0">
                <a:latin typeface="Roboto" panose="02000000000000000000" pitchFamily="2" charset="0"/>
                <a:ea typeface="Roboto" panose="02000000000000000000" pitchFamily="2" charset="0"/>
              </a:rPr>
              <a:t>Welke vorm van samenwerking had je met deze partner?</a:t>
            </a:r>
          </a:p>
          <a:p>
            <a:pPr marL="1143000" lvl="3">
              <a:spcBef>
                <a:spcPts val="1000"/>
              </a:spcBef>
            </a:pPr>
            <a:r>
              <a:rPr lang="nl-NL" sz="2900" dirty="0">
                <a:latin typeface="Roboto" panose="02000000000000000000" pitchFamily="2" charset="0"/>
                <a:ea typeface="Roboto" panose="02000000000000000000" pitchFamily="2" charset="0"/>
              </a:rPr>
              <a:t>Hoe droeg die samenwerking precies bij aan jouw leerproces? </a:t>
            </a:r>
          </a:p>
          <a:p>
            <a:pPr marL="457200" lvl="2" indent="0">
              <a:spcBef>
                <a:spcPts val="1000"/>
              </a:spcBef>
              <a:buNone/>
            </a:pPr>
            <a:endParaRPr lang="nl-NL" sz="2900" dirty="0">
              <a:latin typeface="Roboto" panose="02000000000000000000" pitchFamily="2" charset="0"/>
              <a:ea typeface="Roboto" panose="02000000000000000000" pitchFamily="2" charset="0"/>
            </a:endParaRPr>
          </a:p>
          <a:p>
            <a:pPr marL="685800" lvl="2">
              <a:spcBef>
                <a:spcPts val="1000"/>
              </a:spcBef>
            </a:pPr>
            <a:r>
              <a:rPr lang="nl-NL" sz="2900" dirty="0">
                <a:latin typeface="Roboto" panose="02000000000000000000" pitchFamily="2" charset="0"/>
                <a:ea typeface="Roboto" panose="02000000000000000000" pitchFamily="2" charset="0"/>
              </a:rPr>
              <a:t>Kruis op het schema aan wie je ook nog had kunnen aanspreken of betrekken. </a:t>
            </a:r>
          </a:p>
          <a:p>
            <a:pPr marL="1143000" lvl="3">
              <a:spcBef>
                <a:spcPts val="1000"/>
              </a:spcBef>
            </a:pPr>
            <a:r>
              <a:rPr lang="nl-NL" sz="2900" dirty="0">
                <a:latin typeface="Roboto" panose="02000000000000000000" pitchFamily="2" charset="0"/>
                <a:ea typeface="Roboto" panose="02000000000000000000" pitchFamily="2" charset="0"/>
              </a:rPr>
              <a:t>Wat voor vragen zou je aan die samenwerkingspartner eventueel kunnen stellen? </a:t>
            </a:r>
          </a:p>
          <a:p>
            <a:pPr marL="1143000" lvl="3">
              <a:spcBef>
                <a:spcPts val="1000"/>
              </a:spcBef>
            </a:pPr>
            <a:r>
              <a:rPr lang="nl-NL" sz="2900" dirty="0">
                <a:latin typeface="Roboto" panose="02000000000000000000" pitchFamily="2" charset="0"/>
                <a:ea typeface="Roboto" panose="02000000000000000000" pitchFamily="2" charset="0"/>
              </a:rPr>
              <a:t>Welke vorm van samenwerking zou er met die partner nodig of mogelijk zijn?</a:t>
            </a:r>
          </a:p>
          <a:p>
            <a:pPr marL="685800" lvl="2">
              <a:spcBef>
                <a:spcPts val="1000"/>
              </a:spcBef>
            </a:pPr>
            <a:endParaRPr lang="nl-NL" dirty="0">
              <a:latin typeface="Roboto" panose="02000000000000000000" pitchFamily="2" charset="0"/>
              <a:ea typeface="Roboto" panose="02000000000000000000" pitchFamily="2" charset="0"/>
            </a:endParaRPr>
          </a:p>
          <a:p>
            <a:endParaRPr lang="nl-BE" dirty="0">
              <a:latin typeface="+mj-lt"/>
            </a:endParaRPr>
          </a:p>
          <a:p>
            <a:endParaRPr lang="nl-NL" dirty="0">
              <a:latin typeface="+mj-lt"/>
            </a:endParaRPr>
          </a:p>
        </p:txBody>
      </p:sp>
    </p:spTree>
    <p:extLst>
      <p:ext uri="{BB962C8B-B14F-4D97-AF65-F5344CB8AC3E}">
        <p14:creationId xmlns:p14="http://schemas.microsoft.com/office/powerpoint/2010/main" val="655062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nvPr>
        </p:nvGraphicFramePr>
        <p:xfrm>
          <a:off x="325822" y="199697"/>
          <a:ext cx="12016140" cy="6725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ijl links-rechts-omhoog 4"/>
          <p:cNvSpPr/>
          <p:nvPr/>
        </p:nvSpPr>
        <p:spPr>
          <a:xfrm>
            <a:off x="5722379" y="2900154"/>
            <a:ext cx="851776" cy="650561"/>
          </a:xfrm>
          <a:prstGeom prst="leftRightUpArrow">
            <a:avLst>
              <a:gd name="adj1" fmla="val 25000"/>
              <a:gd name="adj2" fmla="val 27085"/>
              <a:gd name="adj3" fmla="val 25000"/>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kstvak 5"/>
          <p:cNvSpPr txBox="1"/>
          <p:nvPr/>
        </p:nvSpPr>
        <p:spPr>
          <a:xfrm>
            <a:off x="4522151" y="4724316"/>
            <a:ext cx="3918167" cy="738664"/>
          </a:xfrm>
          <a:prstGeom prst="rect">
            <a:avLst/>
          </a:prstGeom>
          <a:noFill/>
        </p:spPr>
        <p:txBody>
          <a:bodyPr wrap="square" rtlCol="0">
            <a:spAutoFit/>
          </a:bodyPr>
          <a:lstStyle/>
          <a:p>
            <a:pPr lvl="0"/>
            <a:r>
              <a:rPr lang="nl-NL" sz="1400" dirty="0">
                <a:solidFill>
                  <a:schemeClr val="tx2"/>
                </a:solidFill>
              </a:rPr>
              <a:t>     Leerling     Leerling     Leerling     Leerling</a:t>
            </a:r>
          </a:p>
          <a:p>
            <a:pPr lvl="0"/>
            <a:endParaRPr lang="nl-NL" sz="1400" dirty="0">
              <a:solidFill>
                <a:schemeClr val="tx2"/>
              </a:solidFill>
            </a:endParaRPr>
          </a:p>
          <a:p>
            <a:pPr lvl="0"/>
            <a:r>
              <a:rPr lang="nl-NL" sz="1400" dirty="0">
                <a:solidFill>
                  <a:schemeClr val="tx2"/>
                </a:solidFill>
              </a:rPr>
              <a:t>     Leerling             Leerling     Leerling</a:t>
            </a:r>
            <a:endParaRPr lang="nl-NL" sz="1400" dirty="0"/>
          </a:p>
        </p:txBody>
      </p:sp>
      <p:sp>
        <p:nvSpPr>
          <p:cNvPr id="7" name="Tekstvak 6"/>
          <p:cNvSpPr txBox="1"/>
          <p:nvPr/>
        </p:nvSpPr>
        <p:spPr>
          <a:xfrm>
            <a:off x="3954482" y="1666590"/>
            <a:ext cx="1734524" cy="4431983"/>
          </a:xfrm>
          <a:prstGeom prst="rect">
            <a:avLst/>
          </a:prstGeom>
          <a:noFill/>
        </p:spPr>
        <p:txBody>
          <a:bodyPr wrap="square" rtlCol="0">
            <a:spAutoFit/>
          </a:bodyPr>
          <a:lstStyle/>
          <a:p>
            <a:pPr lvl="0"/>
            <a:r>
              <a:rPr lang="nl-NL" sz="1400" dirty="0">
                <a:solidFill>
                  <a:schemeClr val="tx2"/>
                </a:solidFill>
              </a:rPr>
              <a:t>                        Leerling</a:t>
            </a:r>
          </a:p>
          <a:p>
            <a:pPr lvl="0"/>
            <a:endParaRPr lang="nl-NL" sz="1400" dirty="0">
              <a:solidFill>
                <a:schemeClr val="tx2"/>
              </a:solidFill>
            </a:endParaRPr>
          </a:p>
          <a:p>
            <a:pPr lvl="0"/>
            <a:r>
              <a:rPr lang="nl-NL" sz="1400" dirty="0">
                <a:solidFill>
                  <a:schemeClr val="tx2"/>
                </a:solidFill>
              </a:rPr>
              <a:t>     Leerling     </a:t>
            </a:r>
          </a:p>
          <a:p>
            <a:pPr lvl="0"/>
            <a:endParaRPr lang="nl-NL" sz="1400" dirty="0">
              <a:solidFill>
                <a:schemeClr val="tx2"/>
              </a:solidFill>
            </a:endParaRPr>
          </a:p>
          <a:p>
            <a:pPr lvl="0"/>
            <a:r>
              <a:rPr lang="nl-NL" sz="1400" dirty="0">
                <a:solidFill>
                  <a:schemeClr val="tx2"/>
                </a:solidFill>
              </a:rPr>
              <a:t> Leerling</a:t>
            </a:r>
          </a:p>
          <a:p>
            <a:pPr lvl="0"/>
            <a:endParaRPr lang="nl-NL" sz="1400" dirty="0">
              <a:solidFill>
                <a:schemeClr val="tx2"/>
              </a:solidFill>
            </a:endParaRPr>
          </a:p>
          <a:p>
            <a:pPr lvl="0"/>
            <a:r>
              <a:rPr lang="nl-NL" sz="1400" dirty="0">
                <a:solidFill>
                  <a:schemeClr val="tx2"/>
                </a:solidFill>
              </a:rPr>
              <a:t>Leerling         </a:t>
            </a:r>
          </a:p>
          <a:p>
            <a:pPr lvl="0"/>
            <a:endParaRPr lang="nl-NL" sz="1400" dirty="0">
              <a:solidFill>
                <a:schemeClr val="tx2"/>
              </a:solidFill>
            </a:endParaRPr>
          </a:p>
          <a:p>
            <a:pPr lvl="0"/>
            <a:r>
              <a:rPr lang="nl-NL" sz="1400" dirty="0">
                <a:solidFill>
                  <a:schemeClr val="tx2"/>
                </a:solidFill>
              </a:rPr>
              <a:t> Leerling     </a:t>
            </a:r>
          </a:p>
          <a:p>
            <a:endParaRPr lang="nl-NL" sz="1400" dirty="0">
              <a:solidFill>
                <a:schemeClr val="tx2"/>
              </a:solidFill>
            </a:endParaRPr>
          </a:p>
          <a:p>
            <a:r>
              <a:rPr lang="nl-NL" dirty="0">
                <a:solidFill>
                  <a:schemeClr val="tx2"/>
                </a:solidFill>
              </a:rPr>
              <a:t>Leerkracht</a:t>
            </a:r>
          </a:p>
          <a:p>
            <a:pPr lvl="0"/>
            <a:endParaRPr lang="nl-NL" sz="1400" dirty="0">
              <a:solidFill>
                <a:schemeClr val="tx2"/>
              </a:solidFill>
            </a:endParaRPr>
          </a:p>
          <a:p>
            <a:pPr lvl="0"/>
            <a:r>
              <a:rPr lang="nl-NL" sz="1400" dirty="0">
                <a:solidFill>
                  <a:schemeClr val="tx2"/>
                </a:solidFill>
              </a:rPr>
              <a:t>   </a:t>
            </a:r>
          </a:p>
          <a:p>
            <a:pPr lvl="0"/>
            <a:r>
              <a:rPr lang="nl-NL" sz="1400" dirty="0">
                <a:solidFill>
                  <a:schemeClr val="tx2"/>
                </a:solidFill>
              </a:rPr>
              <a:t>        Leerling </a:t>
            </a:r>
          </a:p>
          <a:p>
            <a:pPr lvl="0"/>
            <a:endParaRPr lang="nl-NL" b="1" dirty="0">
              <a:solidFill>
                <a:schemeClr val="tx2"/>
              </a:solidFill>
            </a:endParaRPr>
          </a:p>
          <a:p>
            <a:pPr lvl="0"/>
            <a:endParaRPr lang="nl-NL" b="1" dirty="0">
              <a:solidFill>
                <a:schemeClr val="tx2"/>
              </a:solidFill>
            </a:endParaRPr>
          </a:p>
          <a:p>
            <a:pPr lvl="0"/>
            <a:endParaRPr lang="nl-NL" sz="1400" dirty="0">
              <a:solidFill>
                <a:schemeClr val="tx2"/>
              </a:solidFill>
            </a:endParaRPr>
          </a:p>
          <a:p>
            <a:pPr lvl="0"/>
            <a:r>
              <a:rPr lang="nl-NL" sz="1400" dirty="0">
                <a:solidFill>
                  <a:schemeClr val="tx2"/>
                </a:solidFill>
              </a:rPr>
              <a:t> </a:t>
            </a:r>
            <a:endParaRPr lang="nl-NL" sz="1400" dirty="0"/>
          </a:p>
          <a:p>
            <a:endParaRPr lang="nl-NL" dirty="0"/>
          </a:p>
        </p:txBody>
      </p:sp>
      <p:sp>
        <p:nvSpPr>
          <p:cNvPr id="8" name="Tekstvak 7"/>
          <p:cNvSpPr txBox="1"/>
          <p:nvPr/>
        </p:nvSpPr>
        <p:spPr>
          <a:xfrm>
            <a:off x="7340753" y="2137559"/>
            <a:ext cx="1037618" cy="2462213"/>
          </a:xfrm>
          <a:prstGeom prst="rect">
            <a:avLst/>
          </a:prstGeom>
          <a:noFill/>
        </p:spPr>
        <p:txBody>
          <a:bodyPr wrap="square" rtlCol="0">
            <a:spAutoFit/>
          </a:bodyPr>
          <a:lstStyle/>
          <a:p>
            <a:r>
              <a:rPr lang="nl-NL" sz="1400" dirty="0">
                <a:solidFill>
                  <a:schemeClr val="tx2"/>
                </a:solidFill>
              </a:rPr>
              <a:t>Leerling</a:t>
            </a:r>
          </a:p>
          <a:p>
            <a:endParaRPr lang="nl-NL" sz="1400" dirty="0">
              <a:solidFill>
                <a:schemeClr val="tx2"/>
              </a:solidFill>
            </a:endParaRPr>
          </a:p>
          <a:p>
            <a:r>
              <a:rPr lang="nl-NL" sz="1400" dirty="0">
                <a:solidFill>
                  <a:schemeClr val="tx2"/>
                </a:solidFill>
              </a:rPr>
              <a:t>    Leerling</a:t>
            </a:r>
          </a:p>
          <a:p>
            <a:endParaRPr lang="nl-NL" sz="1400" dirty="0">
              <a:solidFill>
                <a:schemeClr val="tx2"/>
              </a:solidFill>
            </a:endParaRPr>
          </a:p>
          <a:p>
            <a:r>
              <a:rPr lang="nl-NL" sz="1400" dirty="0">
                <a:solidFill>
                  <a:schemeClr val="tx2"/>
                </a:solidFill>
              </a:rPr>
              <a:t>       Leerling</a:t>
            </a:r>
          </a:p>
          <a:p>
            <a:endParaRPr lang="nl-NL" sz="1400" dirty="0">
              <a:solidFill>
                <a:schemeClr val="tx2"/>
              </a:solidFill>
            </a:endParaRPr>
          </a:p>
          <a:p>
            <a:r>
              <a:rPr lang="nl-NL" sz="1400" dirty="0">
                <a:solidFill>
                  <a:schemeClr val="tx2"/>
                </a:solidFill>
              </a:rPr>
              <a:t>   Leerling</a:t>
            </a:r>
          </a:p>
          <a:p>
            <a:endParaRPr lang="nl-NL" sz="1400" dirty="0">
              <a:solidFill>
                <a:schemeClr val="tx2"/>
              </a:solidFill>
            </a:endParaRPr>
          </a:p>
          <a:p>
            <a:r>
              <a:rPr lang="nl-NL" sz="1400" dirty="0">
                <a:solidFill>
                  <a:schemeClr val="tx2"/>
                </a:solidFill>
              </a:rPr>
              <a:t>      Leerling</a:t>
            </a:r>
          </a:p>
          <a:p>
            <a:endParaRPr lang="nl-NL" sz="1400" dirty="0">
              <a:solidFill>
                <a:schemeClr val="tx2"/>
              </a:solidFill>
            </a:endParaRPr>
          </a:p>
          <a:p>
            <a:r>
              <a:rPr lang="nl-NL" sz="1400" dirty="0">
                <a:solidFill>
                  <a:schemeClr val="tx2"/>
                </a:solidFill>
              </a:rPr>
              <a:t>Leerling</a:t>
            </a:r>
            <a:endParaRPr lang="nl-NL" sz="1400" dirty="0"/>
          </a:p>
        </p:txBody>
      </p:sp>
      <p:sp>
        <p:nvSpPr>
          <p:cNvPr id="9" name="Pijl links en rechts 8"/>
          <p:cNvSpPr/>
          <p:nvPr/>
        </p:nvSpPr>
        <p:spPr>
          <a:xfrm rot="19726421">
            <a:off x="4931064" y="3689000"/>
            <a:ext cx="326287" cy="197092"/>
          </a:xfrm>
          <a:prstGeom prst="leftRightArrow">
            <a:avLst/>
          </a:prstGeom>
          <a:solidFill>
            <a:srgbClr val="C6D9F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ekstvak 9"/>
          <p:cNvSpPr txBox="1"/>
          <p:nvPr/>
        </p:nvSpPr>
        <p:spPr>
          <a:xfrm>
            <a:off x="1883403" y="1155016"/>
            <a:ext cx="1904380" cy="1384995"/>
          </a:xfrm>
          <a:prstGeom prst="rect">
            <a:avLst/>
          </a:prstGeom>
          <a:noFill/>
        </p:spPr>
        <p:txBody>
          <a:bodyPr wrap="square" rtlCol="0">
            <a:spAutoFit/>
          </a:bodyPr>
          <a:lstStyle/>
          <a:p>
            <a:r>
              <a:rPr lang="nl-NL" dirty="0">
                <a:solidFill>
                  <a:srgbClr val="1F497D"/>
                </a:solidFill>
              </a:rPr>
              <a:t>CLB:</a:t>
            </a:r>
          </a:p>
          <a:p>
            <a:r>
              <a:rPr lang="nl-NL" sz="1200" dirty="0">
                <a:solidFill>
                  <a:srgbClr val="1F497D"/>
                </a:solidFill>
              </a:rPr>
              <a:t>sociale, medische, </a:t>
            </a:r>
            <a:r>
              <a:rPr lang="nl-NL" sz="1200" dirty="0" err="1">
                <a:solidFill>
                  <a:srgbClr val="1F497D"/>
                </a:solidFill>
              </a:rPr>
              <a:t>psychopeda</a:t>
            </a:r>
            <a:r>
              <a:rPr lang="nl-NL" sz="1200" dirty="0">
                <a:solidFill>
                  <a:srgbClr val="1F497D"/>
                </a:solidFill>
              </a:rPr>
              <a:t>-</a:t>
            </a:r>
          </a:p>
          <a:p>
            <a:r>
              <a:rPr lang="nl-NL" sz="1200" dirty="0" err="1">
                <a:solidFill>
                  <a:srgbClr val="1F497D"/>
                </a:solidFill>
              </a:rPr>
              <a:t>gogische</a:t>
            </a:r>
            <a:r>
              <a:rPr lang="nl-NL" sz="1200" dirty="0">
                <a:solidFill>
                  <a:srgbClr val="1F497D"/>
                </a:solidFill>
              </a:rPr>
              <a:t> </a:t>
            </a:r>
          </a:p>
          <a:p>
            <a:r>
              <a:rPr lang="nl-NL" sz="1200" dirty="0">
                <a:solidFill>
                  <a:srgbClr val="1F497D"/>
                </a:solidFill>
              </a:rPr>
              <a:t>discipline</a:t>
            </a:r>
          </a:p>
          <a:p>
            <a:endParaRPr lang="nl-NL" dirty="0">
              <a:solidFill>
                <a:srgbClr val="1F497D"/>
              </a:solidFill>
            </a:endParaRPr>
          </a:p>
        </p:txBody>
      </p:sp>
      <p:sp>
        <p:nvSpPr>
          <p:cNvPr id="11" name="Tekstvak 10"/>
          <p:cNvSpPr txBox="1"/>
          <p:nvPr/>
        </p:nvSpPr>
        <p:spPr>
          <a:xfrm>
            <a:off x="9803158" y="2834587"/>
            <a:ext cx="2276562" cy="646331"/>
          </a:xfrm>
          <a:prstGeom prst="rect">
            <a:avLst/>
          </a:prstGeom>
          <a:noFill/>
        </p:spPr>
        <p:txBody>
          <a:bodyPr wrap="square" rtlCol="0">
            <a:spAutoFit/>
          </a:bodyPr>
          <a:lstStyle/>
          <a:p>
            <a:r>
              <a:rPr lang="nl-NL" dirty="0">
                <a:solidFill>
                  <a:srgbClr val="1F497D"/>
                </a:solidFill>
              </a:rPr>
              <a:t>Scholengemeenschap</a:t>
            </a:r>
          </a:p>
          <a:p>
            <a:endParaRPr lang="nl-NL" dirty="0"/>
          </a:p>
        </p:txBody>
      </p:sp>
      <p:sp>
        <p:nvSpPr>
          <p:cNvPr id="12" name="Tekstvak 11"/>
          <p:cNvSpPr txBox="1"/>
          <p:nvPr/>
        </p:nvSpPr>
        <p:spPr>
          <a:xfrm>
            <a:off x="2614804" y="5444914"/>
            <a:ext cx="1366544" cy="800219"/>
          </a:xfrm>
          <a:prstGeom prst="rect">
            <a:avLst/>
          </a:prstGeom>
          <a:noFill/>
        </p:spPr>
        <p:txBody>
          <a:bodyPr wrap="square" rtlCol="0">
            <a:spAutoFit/>
          </a:bodyPr>
          <a:lstStyle/>
          <a:p>
            <a:r>
              <a:rPr lang="nl-NL" dirty="0">
                <a:solidFill>
                  <a:srgbClr val="1F497D"/>
                </a:solidFill>
              </a:rPr>
              <a:t>BUO: </a:t>
            </a:r>
          </a:p>
          <a:p>
            <a:r>
              <a:rPr lang="nl-NL" sz="1400" dirty="0">
                <a:solidFill>
                  <a:srgbClr val="1F497D"/>
                </a:solidFill>
              </a:rPr>
              <a:t>Ondersteuningsnetwerken</a:t>
            </a:r>
            <a:endParaRPr lang="nl-NL" sz="1400" dirty="0"/>
          </a:p>
        </p:txBody>
      </p:sp>
      <p:sp>
        <p:nvSpPr>
          <p:cNvPr id="13" name="Tekstvak 12"/>
          <p:cNvSpPr txBox="1"/>
          <p:nvPr/>
        </p:nvSpPr>
        <p:spPr>
          <a:xfrm>
            <a:off x="1128069" y="3674077"/>
            <a:ext cx="1610629" cy="1508105"/>
          </a:xfrm>
          <a:prstGeom prst="rect">
            <a:avLst/>
          </a:prstGeom>
          <a:noFill/>
        </p:spPr>
        <p:txBody>
          <a:bodyPr wrap="square" rtlCol="0">
            <a:spAutoFit/>
          </a:bodyPr>
          <a:lstStyle/>
          <a:p>
            <a:r>
              <a:rPr lang="nl-NL" dirty="0">
                <a:solidFill>
                  <a:srgbClr val="1F497D"/>
                </a:solidFill>
              </a:rPr>
              <a:t>Pedagogische</a:t>
            </a:r>
          </a:p>
          <a:p>
            <a:r>
              <a:rPr lang="nl-NL" dirty="0">
                <a:solidFill>
                  <a:srgbClr val="1F497D"/>
                </a:solidFill>
              </a:rPr>
              <a:t>begeleiding:</a:t>
            </a:r>
          </a:p>
          <a:p>
            <a:r>
              <a:rPr lang="nl-NL" sz="1400" dirty="0">
                <a:solidFill>
                  <a:srgbClr val="1F497D"/>
                </a:solidFill>
              </a:rPr>
              <a:t>Schoolbegeleider, </a:t>
            </a:r>
            <a:r>
              <a:rPr lang="nl-NL" sz="1400" dirty="0" err="1">
                <a:solidFill>
                  <a:srgbClr val="1F497D"/>
                </a:solidFill>
              </a:rPr>
              <a:t>competentiebegel</a:t>
            </a:r>
            <a:r>
              <a:rPr lang="nl-NL" sz="1400" dirty="0">
                <a:solidFill>
                  <a:srgbClr val="1F497D"/>
                </a:solidFill>
              </a:rPr>
              <a:t>., </a:t>
            </a:r>
            <a:r>
              <a:rPr lang="nl-NL" sz="1400" dirty="0" err="1">
                <a:solidFill>
                  <a:srgbClr val="1F497D"/>
                </a:solidFill>
              </a:rPr>
              <a:t>taalbegel</a:t>
            </a:r>
            <a:r>
              <a:rPr lang="nl-NL" sz="1400" dirty="0">
                <a:solidFill>
                  <a:srgbClr val="1F497D"/>
                </a:solidFill>
              </a:rPr>
              <a:t>., </a:t>
            </a:r>
            <a:r>
              <a:rPr lang="nl-NL" sz="1400" dirty="0" err="1">
                <a:solidFill>
                  <a:srgbClr val="1F497D"/>
                </a:solidFill>
              </a:rPr>
              <a:t>vakbegel</a:t>
            </a:r>
            <a:r>
              <a:rPr lang="nl-NL" sz="1400" dirty="0">
                <a:solidFill>
                  <a:srgbClr val="1F497D"/>
                </a:solidFill>
              </a:rPr>
              <a:t>..…</a:t>
            </a:r>
          </a:p>
        </p:txBody>
      </p:sp>
      <p:sp>
        <p:nvSpPr>
          <p:cNvPr id="14" name="Tekstvak 13"/>
          <p:cNvSpPr txBox="1"/>
          <p:nvPr/>
        </p:nvSpPr>
        <p:spPr>
          <a:xfrm>
            <a:off x="9431472" y="1414621"/>
            <a:ext cx="1930919" cy="646331"/>
          </a:xfrm>
          <a:prstGeom prst="rect">
            <a:avLst/>
          </a:prstGeom>
          <a:noFill/>
        </p:spPr>
        <p:txBody>
          <a:bodyPr wrap="square" rtlCol="0">
            <a:spAutoFit/>
          </a:bodyPr>
          <a:lstStyle/>
          <a:p>
            <a:pPr algn="r"/>
            <a:r>
              <a:rPr lang="nl-NL" dirty="0">
                <a:solidFill>
                  <a:srgbClr val="1F497D"/>
                </a:solidFill>
              </a:rPr>
              <a:t>Lerarenopleiding/     nascholing</a:t>
            </a:r>
          </a:p>
        </p:txBody>
      </p:sp>
      <p:sp>
        <p:nvSpPr>
          <p:cNvPr id="16" name="Tekstvak 15"/>
          <p:cNvSpPr txBox="1"/>
          <p:nvPr/>
        </p:nvSpPr>
        <p:spPr>
          <a:xfrm>
            <a:off x="5451361" y="2493818"/>
            <a:ext cx="1378327" cy="369332"/>
          </a:xfrm>
          <a:prstGeom prst="rect">
            <a:avLst/>
          </a:prstGeom>
          <a:noFill/>
        </p:spPr>
        <p:txBody>
          <a:bodyPr wrap="square" rtlCol="0">
            <a:spAutoFit/>
          </a:bodyPr>
          <a:lstStyle/>
          <a:p>
            <a:pPr algn="ctr"/>
            <a:r>
              <a:rPr lang="nl-NL" dirty="0">
                <a:solidFill>
                  <a:srgbClr val="1F497D"/>
                </a:solidFill>
              </a:rPr>
              <a:t>Leerling</a:t>
            </a:r>
          </a:p>
        </p:txBody>
      </p:sp>
      <p:sp>
        <p:nvSpPr>
          <p:cNvPr id="17" name="Tekstvak 16"/>
          <p:cNvSpPr txBox="1"/>
          <p:nvPr/>
        </p:nvSpPr>
        <p:spPr>
          <a:xfrm>
            <a:off x="5166101" y="3554151"/>
            <a:ext cx="2230103" cy="369332"/>
          </a:xfrm>
          <a:prstGeom prst="rect">
            <a:avLst/>
          </a:prstGeom>
          <a:noFill/>
        </p:spPr>
        <p:txBody>
          <a:bodyPr wrap="square" rtlCol="0">
            <a:spAutoFit/>
          </a:bodyPr>
          <a:lstStyle/>
          <a:p>
            <a:r>
              <a:rPr lang="nl-NL" dirty="0">
                <a:solidFill>
                  <a:schemeClr val="tx2"/>
                </a:solidFill>
              </a:rPr>
              <a:t>Leerkracht</a:t>
            </a:r>
            <a:r>
              <a:rPr lang="nl-NL" b="1" dirty="0">
                <a:solidFill>
                  <a:schemeClr val="tx2"/>
                </a:solidFill>
              </a:rPr>
              <a:t>   </a:t>
            </a:r>
            <a:r>
              <a:rPr lang="nl-NL" dirty="0">
                <a:solidFill>
                  <a:schemeClr val="tx2"/>
                </a:solidFill>
              </a:rPr>
              <a:t>Ouders</a:t>
            </a:r>
            <a:endParaRPr lang="nl-NL" dirty="0"/>
          </a:p>
        </p:txBody>
      </p:sp>
      <p:sp>
        <p:nvSpPr>
          <p:cNvPr id="18" name="Tekstvak 17"/>
          <p:cNvSpPr txBox="1"/>
          <p:nvPr/>
        </p:nvSpPr>
        <p:spPr>
          <a:xfrm>
            <a:off x="9323066" y="4321586"/>
            <a:ext cx="1982313" cy="1292662"/>
          </a:xfrm>
          <a:prstGeom prst="rect">
            <a:avLst/>
          </a:prstGeom>
          <a:noFill/>
        </p:spPr>
        <p:txBody>
          <a:bodyPr wrap="square" rtlCol="0">
            <a:spAutoFit/>
          </a:bodyPr>
          <a:lstStyle/>
          <a:p>
            <a:r>
              <a:rPr lang="nl-NL" dirty="0">
                <a:solidFill>
                  <a:srgbClr val="1F497D"/>
                </a:solidFill>
              </a:rPr>
              <a:t>Gezondheidszorg- partners: </a:t>
            </a:r>
            <a:r>
              <a:rPr lang="nl-NL" sz="1400" dirty="0">
                <a:solidFill>
                  <a:srgbClr val="1F497D"/>
                </a:solidFill>
              </a:rPr>
              <a:t>therapeuten, revalidatiecentra, artsen…</a:t>
            </a:r>
          </a:p>
        </p:txBody>
      </p:sp>
      <p:sp>
        <p:nvSpPr>
          <p:cNvPr id="19" name="Tekstvak 18"/>
          <p:cNvSpPr txBox="1"/>
          <p:nvPr/>
        </p:nvSpPr>
        <p:spPr>
          <a:xfrm>
            <a:off x="511065" y="2307945"/>
            <a:ext cx="1920365" cy="1231106"/>
          </a:xfrm>
          <a:prstGeom prst="rect">
            <a:avLst/>
          </a:prstGeom>
          <a:noFill/>
        </p:spPr>
        <p:txBody>
          <a:bodyPr wrap="square" rtlCol="0">
            <a:spAutoFit/>
          </a:bodyPr>
          <a:lstStyle/>
          <a:p>
            <a:r>
              <a:rPr lang="nl-NL" dirty="0">
                <a:solidFill>
                  <a:srgbClr val="1F497D"/>
                </a:solidFill>
              </a:rPr>
              <a:t>Welzijnspartners: </a:t>
            </a:r>
          </a:p>
          <a:p>
            <a:r>
              <a:rPr lang="nl-NL" sz="1400" dirty="0">
                <a:solidFill>
                  <a:srgbClr val="1F497D"/>
                </a:solidFill>
              </a:rPr>
              <a:t>brugfiguur, thuisbegeleiding, </a:t>
            </a:r>
          </a:p>
          <a:p>
            <a:r>
              <a:rPr lang="nl-NL" sz="1400" dirty="0">
                <a:solidFill>
                  <a:srgbClr val="1F497D"/>
                </a:solidFill>
              </a:rPr>
              <a:t>K&amp;G, GTB, IBO, maatwerkbedrijven…</a:t>
            </a:r>
          </a:p>
        </p:txBody>
      </p:sp>
      <p:sp>
        <p:nvSpPr>
          <p:cNvPr id="20" name="Tekstvak 19"/>
          <p:cNvSpPr txBox="1"/>
          <p:nvPr/>
        </p:nvSpPr>
        <p:spPr>
          <a:xfrm>
            <a:off x="3918166" y="5529771"/>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22" name="Tekstvak 21"/>
          <p:cNvSpPr txBox="1"/>
          <p:nvPr/>
        </p:nvSpPr>
        <p:spPr>
          <a:xfrm>
            <a:off x="3377162" y="1124116"/>
            <a:ext cx="1110898" cy="1077218"/>
          </a:xfrm>
          <a:prstGeom prst="rect">
            <a:avLst/>
          </a:prstGeom>
          <a:noFill/>
        </p:spPr>
        <p:txBody>
          <a:bodyPr wrap="square" rtlCol="0">
            <a:spAutoFit/>
          </a:bodyPr>
          <a:lstStyle/>
          <a:p>
            <a:r>
              <a:rPr lang="nl-NL" sz="1600" dirty="0" err="1">
                <a:solidFill>
                  <a:schemeClr val="tx2"/>
                </a:solidFill>
              </a:rPr>
              <a:t>Zorgcoör-dinator</a:t>
            </a:r>
            <a:r>
              <a:rPr lang="nl-NL" sz="1600" dirty="0">
                <a:solidFill>
                  <a:schemeClr val="tx2"/>
                </a:solidFill>
              </a:rPr>
              <a:t>/</a:t>
            </a:r>
          </a:p>
          <a:p>
            <a:r>
              <a:rPr lang="nl-NL" sz="1600" dirty="0" err="1">
                <a:solidFill>
                  <a:schemeClr val="tx2"/>
                </a:solidFill>
              </a:rPr>
              <a:t>leerlingbe-geleider</a:t>
            </a:r>
            <a:endParaRPr lang="nl-NL" sz="1600" dirty="0"/>
          </a:p>
        </p:txBody>
      </p:sp>
      <p:sp>
        <p:nvSpPr>
          <p:cNvPr id="23" name="Tekstvak 22"/>
          <p:cNvSpPr txBox="1"/>
          <p:nvPr/>
        </p:nvSpPr>
        <p:spPr>
          <a:xfrm>
            <a:off x="4707994" y="371750"/>
            <a:ext cx="1409300" cy="338554"/>
          </a:xfrm>
          <a:prstGeom prst="rect">
            <a:avLst/>
          </a:prstGeom>
          <a:noFill/>
        </p:spPr>
        <p:txBody>
          <a:bodyPr wrap="square" rtlCol="0">
            <a:spAutoFit/>
          </a:bodyPr>
          <a:lstStyle/>
          <a:p>
            <a:r>
              <a:rPr lang="nl-NL" sz="1600" dirty="0">
                <a:solidFill>
                  <a:schemeClr val="tx2"/>
                </a:solidFill>
              </a:rPr>
              <a:t>Directie</a:t>
            </a:r>
          </a:p>
        </p:txBody>
      </p:sp>
      <p:sp>
        <p:nvSpPr>
          <p:cNvPr id="27" name="Tekstvak 26"/>
          <p:cNvSpPr txBox="1"/>
          <p:nvPr/>
        </p:nvSpPr>
        <p:spPr>
          <a:xfrm>
            <a:off x="8455649" y="2554166"/>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29" name="Tekstvak 28"/>
          <p:cNvSpPr txBox="1"/>
          <p:nvPr/>
        </p:nvSpPr>
        <p:spPr>
          <a:xfrm>
            <a:off x="4813933" y="5930003"/>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31" name="Tekstvak 30"/>
          <p:cNvSpPr txBox="1"/>
          <p:nvPr/>
        </p:nvSpPr>
        <p:spPr>
          <a:xfrm>
            <a:off x="8528373" y="3562244"/>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33" name="Tekstvak 32"/>
          <p:cNvSpPr txBox="1"/>
          <p:nvPr/>
        </p:nvSpPr>
        <p:spPr>
          <a:xfrm>
            <a:off x="6920140" y="5511785"/>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35" name="Tekstvak 34"/>
          <p:cNvSpPr txBox="1"/>
          <p:nvPr/>
        </p:nvSpPr>
        <p:spPr>
          <a:xfrm>
            <a:off x="6158817" y="5881039"/>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36" name="Tekstvak 35"/>
          <p:cNvSpPr txBox="1"/>
          <p:nvPr/>
        </p:nvSpPr>
        <p:spPr>
          <a:xfrm>
            <a:off x="7661039" y="5075582"/>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45" name="Tekstvak 44"/>
          <p:cNvSpPr txBox="1"/>
          <p:nvPr/>
        </p:nvSpPr>
        <p:spPr>
          <a:xfrm>
            <a:off x="2428963" y="2894051"/>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46" name="Tekstvak 45"/>
          <p:cNvSpPr txBox="1"/>
          <p:nvPr/>
        </p:nvSpPr>
        <p:spPr>
          <a:xfrm>
            <a:off x="2475424" y="3993810"/>
            <a:ext cx="1285406" cy="338554"/>
          </a:xfrm>
          <a:prstGeom prst="rect">
            <a:avLst/>
          </a:prstGeom>
          <a:noFill/>
        </p:spPr>
        <p:txBody>
          <a:bodyPr wrap="square" rtlCol="0">
            <a:spAutoFit/>
          </a:bodyPr>
          <a:lstStyle/>
          <a:p>
            <a:r>
              <a:rPr lang="nl-NL" sz="1600" dirty="0">
                <a:solidFill>
                  <a:schemeClr val="tx2"/>
                </a:solidFill>
              </a:rPr>
              <a:t>Leerkracht</a:t>
            </a:r>
            <a:endParaRPr lang="nl-NL" sz="1600" dirty="0"/>
          </a:p>
        </p:txBody>
      </p:sp>
      <p:sp>
        <p:nvSpPr>
          <p:cNvPr id="47" name="Tekstvak 46"/>
          <p:cNvSpPr txBox="1"/>
          <p:nvPr/>
        </p:nvSpPr>
        <p:spPr>
          <a:xfrm>
            <a:off x="6143618" y="379409"/>
            <a:ext cx="2280994" cy="584775"/>
          </a:xfrm>
          <a:prstGeom prst="rect">
            <a:avLst/>
          </a:prstGeom>
          <a:noFill/>
        </p:spPr>
        <p:txBody>
          <a:bodyPr wrap="square" rtlCol="0">
            <a:spAutoFit/>
          </a:bodyPr>
          <a:lstStyle/>
          <a:p>
            <a:r>
              <a:rPr lang="nl-NL" sz="1600" dirty="0">
                <a:solidFill>
                  <a:schemeClr val="tx2"/>
                </a:solidFill>
              </a:rPr>
              <a:t>Beleidsondersteuner/ graadcoördinator,…</a:t>
            </a:r>
          </a:p>
        </p:txBody>
      </p:sp>
      <p:sp>
        <p:nvSpPr>
          <p:cNvPr id="37" name="Titel 1"/>
          <p:cNvSpPr>
            <a:spLocks noGrp="1"/>
          </p:cNvSpPr>
          <p:nvPr>
            <p:ph type="title"/>
          </p:nvPr>
        </p:nvSpPr>
        <p:spPr>
          <a:xfrm>
            <a:off x="338747" y="255916"/>
            <a:ext cx="2779380" cy="883420"/>
          </a:xfrm>
        </p:spPr>
        <p:txBody>
          <a:bodyPr>
            <a:noAutofit/>
          </a:bodyPr>
          <a:lstStyle/>
          <a:p>
            <a:r>
              <a:rPr lang="nl-NL" sz="2400" b="0" dirty="0">
                <a:latin typeface="Roboto" panose="02000000000000000000" pitchFamily="2" charset="0"/>
                <a:ea typeface="Roboto" panose="02000000000000000000" pitchFamily="2" charset="0"/>
                <a:cs typeface="Poiret One" charset="0"/>
              </a:rPr>
              <a:t>2,2 Spreek je netwerk aan als leerkracht</a:t>
            </a:r>
            <a:r>
              <a:rPr lang="mr-IN" sz="2400" b="0" dirty="0">
                <a:latin typeface="Roboto" panose="02000000000000000000" pitchFamily="2" charset="0"/>
                <a:ea typeface="Roboto" panose="02000000000000000000" pitchFamily="2" charset="0"/>
                <a:cs typeface="Poiret One" charset="0"/>
              </a:rPr>
              <a:t>…</a:t>
            </a:r>
            <a:endParaRPr lang="nl-NL" sz="2400" b="0" dirty="0">
              <a:latin typeface="Roboto" panose="02000000000000000000" pitchFamily="2" charset="0"/>
              <a:ea typeface="Roboto" panose="02000000000000000000" pitchFamily="2" charset="0"/>
              <a:cs typeface="Poiret One" charset="0"/>
            </a:endParaRPr>
          </a:p>
        </p:txBody>
      </p:sp>
      <p:sp>
        <p:nvSpPr>
          <p:cNvPr id="2" name="Tekstvak 1"/>
          <p:cNvSpPr txBox="1"/>
          <p:nvPr/>
        </p:nvSpPr>
        <p:spPr>
          <a:xfrm>
            <a:off x="7833060" y="1151748"/>
            <a:ext cx="1657892" cy="830997"/>
          </a:xfrm>
          <a:prstGeom prst="rect">
            <a:avLst/>
          </a:prstGeom>
          <a:noFill/>
        </p:spPr>
        <p:txBody>
          <a:bodyPr wrap="square" rtlCol="0">
            <a:spAutoFit/>
          </a:bodyPr>
          <a:lstStyle/>
          <a:p>
            <a:r>
              <a:rPr lang="nl-NL" sz="1600" dirty="0">
                <a:solidFill>
                  <a:schemeClr val="tx2"/>
                </a:solidFill>
              </a:rPr>
              <a:t>Opvoeder, begeleider kinderopvang</a:t>
            </a:r>
            <a:r>
              <a:rPr lang="mr-IN" sz="1600" dirty="0">
                <a:solidFill>
                  <a:schemeClr val="tx2"/>
                </a:solidFill>
              </a:rPr>
              <a:t>…</a:t>
            </a:r>
            <a:endParaRPr lang="nl-NL" sz="1600" dirty="0">
              <a:solidFill>
                <a:schemeClr val="tx2"/>
              </a:solidFill>
            </a:endParaRPr>
          </a:p>
        </p:txBody>
      </p:sp>
    </p:spTree>
    <p:extLst>
      <p:ext uri="{BB962C8B-B14F-4D97-AF65-F5344CB8AC3E}">
        <p14:creationId xmlns:p14="http://schemas.microsoft.com/office/powerpoint/2010/main" val="386310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0" dirty="0"/>
              <a:t>Doelstellingen</a:t>
            </a:r>
          </a:p>
        </p:txBody>
      </p:sp>
      <p:sp>
        <p:nvSpPr>
          <p:cNvPr id="3" name="Tijdelijke aanduiding voor inhoud 2"/>
          <p:cNvSpPr>
            <a:spLocks noGrp="1"/>
          </p:cNvSpPr>
          <p:nvPr>
            <p:ph idx="1"/>
          </p:nvPr>
        </p:nvSpPr>
        <p:spPr/>
        <p:txBody>
          <a:bodyPr>
            <a:normAutofit/>
          </a:bodyPr>
          <a:lstStyle/>
          <a:p>
            <a:pPr lvl="0"/>
            <a:r>
              <a:rPr lang="nl-BE" dirty="0"/>
              <a:t>Je krijgt inzicht in wie of wat jou kan helpen om je leeromgeving inclusiever te maken. </a:t>
            </a:r>
          </a:p>
          <a:p>
            <a:pPr lvl="0"/>
            <a:r>
              <a:rPr lang="nl-BE" dirty="0"/>
              <a:t>Je verbreedt en verdiept je kennis in functie van je leervraag/doel.</a:t>
            </a:r>
          </a:p>
          <a:p>
            <a:pPr lvl="0"/>
            <a:r>
              <a:rPr lang="nl-BE" dirty="0"/>
              <a:t>Je bepaalt welke volgende stap je wil zetten.</a:t>
            </a:r>
          </a:p>
          <a:p>
            <a:endParaRPr lang="nl-BE" sz="2400" dirty="0">
              <a:latin typeface="+mj-lt"/>
            </a:endParaRPr>
          </a:p>
        </p:txBody>
      </p:sp>
      <p:pic>
        <p:nvPicPr>
          <p:cNvPr id="5" name="Afbeelding 4"/>
          <p:cNvPicPr>
            <a:picLocks noChangeAspect="1"/>
          </p:cNvPicPr>
          <p:nvPr/>
        </p:nvPicPr>
        <p:blipFill rotWithShape="1">
          <a:blip r:embed="rId2"/>
          <a:srcRect l="15120" r="5892" b="-3"/>
          <a:stretch/>
        </p:blipFill>
        <p:spPr>
          <a:xfrm>
            <a:off x="10182616" y="-93989"/>
            <a:ext cx="1772274" cy="2243789"/>
          </a:xfrm>
          <a:prstGeom prst="rect">
            <a:avLst/>
          </a:prstGeom>
        </p:spPr>
      </p:pic>
    </p:spTree>
    <p:extLst>
      <p:ext uri="{BB962C8B-B14F-4D97-AF65-F5344CB8AC3E}">
        <p14:creationId xmlns:p14="http://schemas.microsoft.com/office/powerpoint/2010/main" val="3520767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rotWithShape="1">
          <a:blip r:embed="rId3">
            <a:extLst>
              <a:ext uri="{28A0092B-C50C-407E-A947-70E740481C1C}">
                <a14:useLocalDpi xmlns:a14="http://schemas.microsoft.com/office/drawing/2010/main" val="0"/>
              </a:ext>
            </a:extLst>
          </a:blip>
          <a:srcRect l="23301" r="76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p:cNvSpPr>
            <a:spLocks noGrp="1"/>
          </p:cNvSpPr>
          <p:nvPr>
            <p:ph type="title"/>
          </p:nvPr>
        </p:nvSpPr>
        <p:spPr>
          <a:xfrm>
            <a:off x="655320" y="365125"/>
            <a:ext cx="5120114" cy="1692794"/>
          </a:xfrm>
        </p:spPr>
        <p:txBody>
          <a:bodyPr>
            <a:normAutofit/>
          </a:bodyPr>
          <a:lstStyle/>
          <a:p>
            <a:r>
              <a:rPr lang="nl-NL" dirty="0"/>
              <a:t>Inhoud</a:t>
            </a:r>
            <a:endParaRPr lang="nl-NL" dirty="0">
              <a:latin typeface="Poiret One" charset="0"/>
              <a:ea typeface="Poiret One" charset="0"/>
              <a:cs typeface="Poiret One" charset="0"/>
            </a:endParaRPr>
          </a:p>
        </p:txBody>
      </p:sp>
      <p:sp>
        <p:nvSpPr>
          <p:cNvPr id="3" name="Tijdelijke aanduiding voor inhoud 2"/>
          <p:cNvSpPr>
            <a:spLocks noGrp="1"/>
          </p:cNvSpPr>
          <p:nvPr>
            <p:ph idx="1"/>
          </p:nvPr>
        </p:nvSpPr>
        <p:spPr>
          <a:xfrm>
            <a:off x="655321" y="2575034"/>
            <a:ext cx="5120113" cy="3462228"/>
          </a:xfrm>
        </p:spPr>
        <p:txBody>
          <a:bodyPr>
            <a:normAutofit/>
          </a:bodyPr>
          <a:lstStyle/>
          <a:p>
            <a:pPr marL="342900" indent="-342900">
              <a:buFont typeface="+mj-lt"/>
              <a:buAutoNum type="arabicPeriod"/>
            </a:pPr>
            <a:endParaRPr lang="nl-NL" sz="1800" dirty="0"/>
          </a:p>
          <a:p>
            <a:pPr marL="800100" lvl="1" indent="-342900">
              <a:buFont typeface="+mj-lt"/>
              <a:buAutoNum type="arabicPeriod"/>
            </a:pPr>
            <a:r>
              <a:rPr lang="nl-NL" dirty="0">
                <a:solidFill>
                  <a:srgbClr val="FC7F7A"/>
                </a:solidFill>
              </a:rPr>
              <a:t>Aanknopen bij het leren van elkaar</a:t>
            </a:r>
          </a:p>
          <a:p>
            <a:pPr marL="800100" lvl="1" indent="-342900">
              <a:buFont typeface="+mj-lt"/>
              <a:buAutoNum type="arabicPeriod"/>
            </a:pPr>
            <a:r>
              <a:rPr lang="nl-NL" dirty="0">
                <a:solidFill>
                  <a:srgbClr val="FC7F7A"/>
                </a:solidFill>
              </a:rPr>
              <a:t>Verschillende wegen voor je verdere professionele ontwikkeling</a:t>
            </a:r>
          </a:p>
          <a:p>
            <a:pPr marL="800100" lvl="1" indent="-342900">
              <a:buFont typeface="+mj-lt"/>
              <a:buAutoNum type="arabicPeriod"/>
            </a:pPr>
            <a:r>
              <a:rPr lang="nl-NL" dirty="0">
                <a:solidFill>
                  <a:srgbClr val="FC7F7A"/>
                </a:solidFill>
              </a:rPr>
              <a:t>Vooruitblik</a:t>
            </a:r>
          </a:p>
          <a:p>
            <a:pPr marL="800100" lvl="1" indent="-342900">
              <a:buFont typeface="+mj-lt"/>
              <a:buAutoNum type="arabicPeriod"/>
            </a:pPr>
            <a:r>
              <a:rPr lang="nl-NL" dirty="0"/>
              <a:t>Evaluatie en afronding</a:t>
            </a:r>
          </a:p>
          <a:p>
            <a:pPr marL="342900" indent="-342900">
              <a:buFont typeface="+mj-lt"/>
              <a:buAutoNum type="arabicPeriod"/>
            </a:pPr>
            <a:endParaRPr lang="nl-NL" sz="1800" dirty="0"/>
          </a:p>
          <a:p>
            <a:pPr marL="342900" indent="-342900">
              <a:buFont typeface="+mj-lt"/>
              <a:buAutoNum type="arabicPeriod"/>
            </a:pPr>
            <a:endParaRPr lang="nl-NL" sz="1800" dirty="0"/>
          </a:p>
          <a:p>
            <a:pPr marL="800100" lvl="1" indent="-342900">
              <a:buFont typeface="+mj-lt"/>
              <a:buAutoNum type="arabicPeriod"/>
            </a:pPr>
            <a:endParaRPr lang="nl-NL" sz="1800" dirty="0"/>
          </a:p>
          <a:p>
            <a:pPr marL="800100" lvl="1" indent="-342900">
              <a:buFont typeface="+mj-lt"/>
              <a:buAutoNum type="arabicPeriod"/>
            </a:pPr>
            <a:endParaRPr lang="nl-NL" sz="1800" dirty="0"/>
          </a:p>
          <a:p>
            <a:pPr lvl="1"/>
            <a:endParaRPr lang="nl-NL" sz="1800" dirty="0">
              <a:latin typeface="+mj-lt"/>
            </a:endParaRPr>
          </a:p>
        </p:txBody>
      </p:sp>
    </p:spTree>
    <p:extLst>
      <p:ext uri="{BB962C8B-B14F-4D97-AF65-F5344CB8AC3E}">
        <p14:creationId xmlns:p14="http://schemas.microsoft.com/office/powerpoint/2010/main" val="3878473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0" dirty="0"/>
              <a:t>3. Vooruitblik: stap 1</a:t>
            </a:r>
          </a:p>
        </p:txBody>
      </p:sp>
      <p:sp>
        <p:nvSpPr>
          <p:cNvPr id="3" name="Tijdelijke aanduiding voor inhoud 2"/>
          <p:cNvSpPr>
            <a:spLocks noGrp="1"/>
          </p:cNvSpPr>
          <p:nvPr>
            <p:ph idx="1"/>
          </p:nvPr>
        </p:nvSpPr>
        <p:spPr/>
        <p:txBody>
          <a:bodyPr>
            <a:normAutofit/>
          </a:bodyPr>
          <a:lstStyle/>
          <a:p>
            <a:pPr marL="0" lvl="0" indent="0">
              <a:buNone/>
            </a:pPr>
            <a:endParaRPr lang="nl-BE" sz="2400" dirty="0">
              <a:latin typeface="+mj-lt"/>
            </a:endParaRPr>
          </a:p>
          <a:p>
            <a:pPr marL="457200" lvl="0" indent="-457200">
              <a:buFont typeface="+mj-lt"/>
              <a:buAutoNum type="arabicPeriod"/>
            </a:pPr>
            <a:r>
              <a:rPr lang="nl-BE" sz="2200" dirty="0">
                <a:latin typeface="Roboto" panose="02000000000000000000" pitchFamily="2" charset="0"/>
                <a:ea typeface="Roboto" panose="02000000000000000000" pitchFamily="2" charset="0"/>
              </a:rPr>
              <a:t>Hoe heb je je </a:t>
            </a:r>
            <a:r>
              <a:rPr lang="nl-BE" sz="2200" b="1" dirty="0">
                <a:latin typeface="Roboto" panose="02000000000000000000" pitchFamily="2" charset="0"/>
                <a:ea typeface="Roboto" panose="02000000000000000000" pitchFamily="2" charset="0"/>
              </a:rPr>
              <a:t>doel</a:t>
            </a:r>
            <a:r>
              <a:rPr lang="nl-BE" sz="2200" dirty="0">
                <a:latin typeface="Roboto" panose="02000000000000000000" pitchFamily="2" charset="0"/>
                <a:ea typeface="Roboto" panose="02000000000000000000" pitchFamily="2" charset="0"/>
              </a:rPr>
              <a:t> </a:t>
            </a:r>
            <a:r>
              <a:rPr lang="nl-BE" sz="2200" b="1" dirty="0">
                <a:latin typeface="Roboto" panose="02000000000000000000" pitchFamily="2" charset="0"/>
                <a:ea typeface="Roboto" panose="02000000000000000000" pitchFamily="2" charset="0"/>
              </a:rPr>
              <a:t>nu</a:t>
            </a:r>
            <a:r>
              <a:rPr lang="nl-BE" sz="2200" dirty="0">
                <a:latin typeface="Roboto" panose="02000000000000000000" pitchFamily="2" charset="0"/>
                <a:ea typeface="Roboto" panose="02000000000000000000" pitchFamily="2" charset="0"/>
              </a:rPr>
              <a:t> voor ogen?</a:t>
            </a:r>
            <a:endParaRPr lang="nl-NL" sz="2200" dirty="0">
              <a:latin typeface="Roboto" panose="02000000000000000000" pitchFamily="2" charset="0"/>
              <a:ea typeface="Roboto" panose="02000000000000000000" pitchFamily="2" charset="0"/>
            </a:endParaRPr>
          </a:p>
          <a:p>
            <a:pPr marL="457200" lvl="0" indent="-457200">
              <a:buFont typeface="+mj-lt"/>
              <a:buAutoNum type="arabicPeriod"/>
            </a:pPr>
            <a:r>
              <a:rPr lang="nl-BE" sz="2200" dirty="0">
                <a:latin typeface="Roboto" panose="02000000000000000000" pitchFamily="2" charset="0"/>
                <a:ea typeface="Roboto" panose="02000000000000000000" pitchFamily="2" charset="0"/>
              </a:rPr>
              <a:t>Welke </a:t>
            </a:r>
            <a:r>
              <a:rPr lang="nl-BE" sz="2200" b="1" dirty="0">
                <a:latin typeface="Roboto" panose="02000000000000000000" pitchFamily="2" charset="0"/>
                <a:ea typeface="Roboto" panose="02000000000000000000" pitchFamily="2" charset="0"/>
              </a:rPr>
              <a:t>hulpbronnen</a:t>
            </a:r>
            <a:r>
              <a:rPr lang="nl-BE" sz="2200" dirty="0">
                <a:latin typeface="Roboto" panose="02000000000000000000" pitchFamily="2" charset="0"/>
                <a:ea typeface="Roboto" panose="02000000000000000000" pitchFamily="2" charset="0"/>
              </a:rPr>
              <a:t> van vandaag kan je benutten?</a:t>
            </a:r>
            <a:endParaRPr lang="nl-NL" sz="2200" dirty="0">
              <a:latin typeface="Roboto" panose="02000000000000000000" pitchFamily="2" charset="0"/>
              <a:ea typeface="Roboto" panose="02000000000000000000" pitchFamily="2" charset="0"/>
            </a:endParaRPr>
          </a:p>
          <a:p>
            <a:pPr marL="914400" lvl="1" indent="-457200">
              <a:buFont typeface="+mj-lt"/>
              <a:buAutoNum type="arabicPeriod"/>
            </a:pPr>
            <a:r>
              <a:rPr lang="nl-BE" sz="1900" dirty="0">
                <a:latin typeface="Roboto" panose="02000000000000000000" pitchFamily="2" charset="0"/>
                <a:ea typeface="Roboto" panose="02000000000000000000" pitchFamily="2" charset="0"/>
              </a:rPr>
              <a:t>Welke inspiratie haalde je uit het online kenniscentrum? Wat wil je nog verder verkennen?</a:t>
            </a:r>
            <a:endParaRPr lang="nl-NL" sz="1900" dirty="0">
              <a:latin typeface="Roboto" panose="02000000000000000000" pitchFamily="2" charset="0"/>
              <a:ea typeface="Roboto" panose="02000000000000000000" pitchFamily="2" charset="0"/>
            </a:endParaRPr>
          </a:p>
          <a:p>
            <a:pPr marL="914400" lvl="1" indent="-457200">
              <a:buFont typeface="+mj-lt"/>
              <a:buAutoNum type="arabicPeriod"/>
            </a:pPr>
            <a:r>
              <a:rPr lang="nl-BE" sz="1900" dirty="0">
                <a:latin typeface="Roboto" panose="02000000000000000000" pitchFamily="2" charset="0"/>
                <a:ea typeface="Roboto" panose="02000000000000000000" pitchFamily="2" charset="0"/>
              </a:rPr>
              <a:t>Wat leerde de werkvorm rond ‘water naar zee dragen’ je? </a:t>
            </a:r>
            <a:endParaRPr lang="nl-NL" sz="1900" dirty="0">
              <a:latin typeface="Roboto" panose="02000000000000000000" pitchFamily="2" charset="0"/>
              <a:ea typeface="Roboto" panose="02000000000000000000" pitchFamily="2" charset="0"/>
            </a:endParaRPr>
          </a:p>
          <a:p>
            <a:pPr marL="914400" lvl="1" indent="-457200">
              <a:buFont typeface="+mj-lt"/>
              <a:buAutoNum type="arabicPeriod"/>
            </a:pPr>
            <a:r>
              <a:rPr lang="nl-BE" sz="1900" dirty="0">
                <a:latin typeface="Roboto" panose="02000000000000000000" pitchFamily="2" charset="0"/>
                <a:ea typeface="Roboto" panose="02000000000000000000" pitchFamily="2" charset="0"/>
              </a:rPr>
              <a:t>Wie wil je nog betrekken? Welke vorm van ondersteuning wil je aan die persoon/personen vragen?</a:t>
            </a:r>
            <a:endParaRPr lang="nl-NL" sz="1900" dirty="0">
              <a:latin typeface="Roboto" panose="02000000000000000000" pitchFamily="2" charset="0"/>
              <a:ea typeface="Roboto" panose="02000000000000000000" pitchFamily="2" charset="0"/>
            </a:endParaRPr>
          </a:p>
          <a:p>
            <a:pPr marL="457200" lvl="0" indent="-457200">
              <a:buFont typeface="+mj-lt"/>
              <a:buAutoNum type="arabicPeriod"/>
            </a:pPr>
            <a:r>
              <a:rPr lang="nl-BE" sz="2200" dirty="0">
                <a:latin typeface="Roboto" panose="02000000000000000000" pitchFamily="2" charset="0"/>
                <a:ea typeface="Roboto" panose="02000000000000000000" pitchFamily="2" charset="0"/>
              </a:rPr>
              <a:t>Welke </a:t>
            </a:r>
            <a:r>
              <a:rPr lang="nl-BE" sz="2200" b="1" dirty="0">
                <a:latin typeface="Roboto" panose="02000000000000000000" pitchFamily="2" charset="0"/>
                <a:ea typeface="Roboto" panose="02000000000000000000" pitchFamily="2" charset="0"/>
              </a:rPr>
              <a:t>opties</a:t>
            </a:r>
            <a:r>
              <a:rPr lang="nl-BE" sz="2200" dirty="0">
                <a:latin typeface="Roboto" panose="02000000000000000000" pitchFamily="2" charset="0"/>
                <a:ea typeface="Roboto" panose="02000000000000000000" pitchFamily="2" charset="0"/>
              </a:rPr>
              <a:t> zie je nu meer of anders? </a:t>
            </a:r>
            <a:endParaRPr lang="nl-NL" sz="2200" dirty="0">
              <a:latin typeface="Roboto" panose="02000000000000000000" pitchFamily="2" charset="0"/>
              <a:ea typeface="Roboto" panose="02000000000000000000" pitchFamily="2" charset="0"/>
            </a:endParaRPr>
          </a:p>
          <a:p>
            <a:pPr marL="457200" indent="-457200">
              <a:buFont typeface="+mj-lt"/>
              <a:buAutoNum type="arabicPeriod"/>
            </a:pPr>
            <a:r>
              <a:rPr lang="nl-NL" sz="2200" dirty="0">
                <a:latin typeface="Roboto" panose="02000000000000000000" pitchFamily="2" charset="0"/>
                <a:ea typeface="Roboto" panose="02000000000000000000" pitchFamily="2" charset="0"/>
              </a:rPr>
              <a:t>Jullie nemen de woordspinnen er terug bij. Jullie brengen jullie groei in kaart op de groeipunten die je vooropstelde.</a:t>
            </a:r>
          </a:p>
          <a:p>
            <a:pPr marL="457200" lvl="0" indent="-457200">
              <a:buFont typeface="+mj-lt"/>
              <a:buAutoNum type="arabicPeriod"/>
            </a:pPr>
            <a:endParaRPr lang="nl-NL" sz="2400" dirty="0">
              <a:latin typeface="+mj-lt"/>
            </a:endParaRPr>
          </a:p>
        </p:txBody>
      </p:sp>
      <p:pic>
        <p:nvPicPr>
          <p:cNvPr id="5" name="Afbeelding 4"/>
          <p:cNvPicPr>
            <a:picLocks noChangeAspect="1"/>
          </p:cNvPicPr>
          <p:nvPr/>
        </p:nvPicPr>
        <p:blipFill>
          <a:blip r:embed="rId3"/>
          <a:stretch>
            <a:fillRect/>
          </a:stretch>
        </p:blipFill>
        <p:spPr>
          <a:xfrm>
            <a:off x="8902700" y="0"/>
            <a:ext cx="3289300" cy="2463800"/>
          </a:xfrm>
          <a:prstGeom prst="rect">
            <a:avLst/>
          </a:prstGeom>
        </p:spPr>
      </p:pic>
    </p:spTree>
    <p:extLst>
      <p:ext uri="{BB962C8B-B14F-4D97-AF65-F5344CB8AC3E}">
        <p14:creationId xmlns:p14="http://schemas.microsoft.com/office/powerpoint/2010/main" val="2084195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9188" y="1904281"/>
            <a:ext cx="3374810" cy="4272681"/>
          </a:xfrm>
          <a:prstGeom prst="rect">
            <a:avLst/>
          </a:prstGeom>
        </p:spPr>
      </p:pic>
      <p:sp>
        <p:nvSpPr>
          <p:cNvPr id="2" name="Titel 1"/>
          <p:cNvSpPr>
            <a:spLocks noGrp="1"/>
          </p:cNvSpPr>
          <p:nvPr>
            <p:ph type="title"/>
          </p:nvPr>
        </p:nvSpPr>
        <p:spPr/>
        <p:txBody>
          <a:bodyPr>
            <a:normAutofit/>
          </a:bodyPr>
          <a:lstStyle/>
          <a:p>
            <a:r>
              <a:rPr lang="nl-NL" b="0" dirty="0">
                <a:latin typeface="Roboto" panose="02000000000000000000" pitchFamily="2" charset="0"/>
                <a:ea typeface="Roboto" panose="02000000000000000000" pitchFamily="2" charset="0"/>
                <a:cs typeface="Poiret One" charset="0"/>
              </a:rPr>
              <a:t>3. Vooruitblik: stap 2 </a:t>
            </a:r>
          </a:p>
        </p:txBody>
      </p:sp>
      <p:sp>
        <p:nvSpPr>
          <p:cNvPr id="3" name="Tijdelijke aanduiding voor inhoud 2"/>
          <p:cNvSpPr>
            <a:spLocks noGrp="1"/>
          </p:cNvSpPr>
          <p:nvPr>
            <p:ph idx="1"/>
          </p:nvPr>
        </p:nvSpPr>
        <p:spPr>
          <a:xfrm>
            <a:off x="4636008" y="1825625"/>
            <a:ext cx="6717792" cy="4351338"/>
          </a:xfrm>
        </p:spPr>
        <p:txBody>
          <a:bodyPr>
            <a:normAutofit/>
          </a:bodyPr>
          <a:lstStyle/>
          <a:p>
            <a:r>
              <a:rPr lang="nl-NL" sz="1900" dirty="0">
                <a:latin typeface="Roboto" panose="02000000000000000000" pitchFamily="2" charset="0"/>
                <a:ea typeface="Roboto" panose="02000000000000000000" pitchFamily="2" charset="0"/>
              </a:rPr>
              <a:t>Zoek een kritische vriend en formuleer samen </a:t>
            </a:r>
            <a:r>
              <a:rPr lang="nl-NL" sz="1900" b="1" dirty="0">
                <a:latin typeface="Roboto" panose="02000000000000000000" pitchFamily="2" charset="0"/>
                <a:ea typeface="Roboto" panose="02000000000000000000" pitchFamily="2" charset="0"/>
              </a:rPr>
              <a:t>een nieuwe stap </a:t>
            </a:r>
            <a:r>
              <a:rPr lang="nl-NL" sz="1900" dirty="0">
                <a:latin typeface="Roboto" panose="02000000000000000000" pitchFamily="2" charset="0"/>
                <a:ea typeface="Roboto" panose="02000000000000000000" pitchFamily="2" charset="0"/>
              </a:rPr>
              <a:t>die je zal zetten op basis van het samen doorlopen van het kenniscentrum en je netwerk.</a:t>
            </a:r>
          </a:p>
          <a:p>
            <a:r>
              <a:rPr lang="nl-NL" sz="1900" dirty="0">
                <a:latin typeface="Roboto" panose="02000000000000000000" pitchFamily="2" charset="0"/>
                <a:ea typeface="Roboto" panose="02000000000000000000" pitchFamily="2" charset="0"/>
              </a:rPr>
              <a:t>Je noteert deze stap op een grote flap of op het bord vooraan. </a:t>
            </a:r>
            <a:r>
              <a:rPr lang="nl-NL" sz="1900" b="1" dirty="0">
                <a:latin typeface="Roboto" panose="02000000000000000000" pitchFamily="2" charset="0"/>
                <a:ea typeface="Roboto" panose="02000000000000000000" pitchFamily="2" charset="0"/>
              </a:rPr>
              <a:t>‘Om dit doel te bereiken, zet ik volgende stap</a:t>
            </a:r>
            <a:r>
              <a:rPr lang="mr-IN" sz="1900" b="1" dirty="0">
                <a:latin typeface="Roboto" panose="02000000000000000000" pitchFamily="2" charset="0"/>
                <a:ea typeface="Roboto" panose="02000000000000000000" pitchFamily="2" charset="0"/>
              </a:rPr>
              <a:t>…</a:t>
            </a:r>
            <a:r>
              <a:rPr lang="nl-BE" sz="1900" b="1" dirty="0">
                <a:latin typeface="Roboto" panose="02000000000000000000" pitchFamily="2" charset="0"/>
                <a:ea typeface="Roboto" panose="02000000000000000000" pitchFamily="2" charset="0"/>
              </a:rPr>
              <a:t>’</a:t>
            </a:r>
          </a:p>
          <a:p>
            <a:r>
              <a:rPr lang="nl-BE" sz="1900" dirty="0">
                <a:latin typeface="Roboto" panose="02000000000000000000" pitchFamily="2" charset="0"/>
                <a:ea typeface="Roboto" panose="02000000000000000000" pitchFamily="2" charset="0"/>
              </a:rPr>
              <a:t>Iedereen gaat aan het bord inspiratie meegeven aan elkaar over hoe de student ‘zijn/haar volgende stap kan aanpakken’. Maak hierbij gebruik van wat je haalde uit het kenniscentrum en de andere inspiratiebronnen. </a:t>
            </a:r>
          </a:p>
          <a:p>
            <a:r>
              <a:rPr lang="nl-BE" sz="1900" dirty="0">
                <a:latin typeface="Roboto" panose="02000000000000000000" pitchFamily="2" charset="0"/>
                <a:ea typeface="Roboto" panose="02000000000000000000" pitchFamily="2" charset="0"/>
              </a:rPr>
              <a:t>Je maakt dit klein en concreet en spreekt een moment af met je kritische vriend waar je bij elkaar aftoetst hoe die nieuwe stap is verlopen. </a:t>
            </a:r>
            <a:endParaRPr lang="nl-NL" sz="19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19226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rotWithShape="1">
          <a:blip r:embed="rId3">
            <a:extLst>
              <a:ext uri="{28A0092B-C50C-407E-A947-70E740481C1C}">
                <a14:useLocalDpi xmlns:a14="http://schemas.microsoft.com/office/drawing/2010/main" val="0"/>
              </a:ext>
            </a:extLst>
          </a:blip>
          <a:srcRect l="23301" r="76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p:cNvSpPr>
            <a:spLocks noGrp="1"/>
          </p:cNvSpPr>
          <p:nvPr>
            <p:ph type="title"/>
          </p:nvPr>
        </p:nvSpPr>
        <p:spPr>
          <a:xfrm>
            <a:off x="655320" y="365125"/>
            <a:ext cx="5120114" cy="1692794"/>
          </a:xfrm>
        </p:spPr>
        <p:txBody>
          <a:bodyPr>
            <a:normAutofit/>
          </a:bodyPr>
          <a:lstStyle/>
          <a:p>
            <a:r>
              <a:rPr lang="nl-NL" dirty="0"/>
              <a:t>Inhoud</a:t>
            </a:r>
            <a:endParaRPr lang="nl-NL" dirty="0">
              <a:latin typeface="Poiret One" charset="0"/>
              <a:ea typeface="Poiret One" charset="0"/>
              <a:cs typeface="Poiret One" charset="0"/>
            </a:endParaRPr>
          </a:p>
        </p:txBody>
      </p:sp>
      <p:sp>
        <p:nvSpPr>
          <p:cNvPr id="3" name="Tijdelijke aanduiding voor inhoud 2"/>
          <p:cNvSpPr>
            <a:spLocks noGrp="1"/>
          </p:cNvSpPr>
          <p:nvPr>
            <p:ph idx="1"/>
          </p:nvPr>
        </p:nvSpPr>
        <p:spPr>
          <a:xfrm>
            <a:off x="655321" y="2575034"/>
            <a:ext cx="5120113" cy="3462228"/>
          </a:xfrm>
        </p:spPr>
        <p:txBody>
          <a:bodyPr>
            <a:normAutofit/>
          </a:bodyPr>
          <a:lstStyle/>
          <a:p>
            <a:pPr marL="342900" indent="-342900">
              <a:buFont typeface="+mj-lt"/>
              <a:buAutoNum type="arabicPeriod"/>
            </a:pPr>
            <a:endParaRPr lang="nl-NL" sz="1800" dirty="0"/>
          </a:p>
          <a:p>
            <a:pPr marL="800100" lvl="1" indent="-342900">
              <a:buFont typeface="+mj-lt"/>
              <a:buAutoNum type="arabicPeriod"/>
            </a:pPr>
            <a:r>
              <a:rPr lang="nl-NL" dirty="0">
                <a:solidFill>
                  <a:srgbClr val="FC7F7A"/>
                </a:solidFill>
              </a:rPr>
              <a:t>Aanknopen bij het leren van elkaar</a:t>
            </a:r>
          </a:p>
          <a:p>
            <a:pPr marL="800100" lvl="1" indent="-342900">
              <a:buFont typeface="+mj-lt"/>
              <a:buAutoNum type="arabicPeriod"/>
            </a:pPr>
            <a:r>
              <a:rPr lang="nl-NL" dirty="0">
                <a:solidFill>
                  <a:srgbClr val="FC7F7A"/>
                </a:solidFill>
              </a:rPr>
              <a:t>Verschillende wegen voor je verdere professionele ontwikkeling</a:t>
            </a:r>
          </a:p>
          <a:p>
            <a:pPr marL="800100" lvl="1" indent="-342900">
              <a:buFont typeface="+mj-lt"/>
              <a:buAutoNum type="arabicPeriod"/>
            </a:pPr>
            <a:r>
              <a:rPr lang="nl-NL" dirty="0">
                <a:solidFill>
                  <a:srgbClr val="FC7F7A"/>
                </a:solidFill>
              </a:rPr>
              <a:t>Vooruitblik</a:t>
            </a:r>
          </a:p>
          <a:p>
            <a:pPr marL="800100" lvl="1" indent="-342900">
              <a:buFont typeface="+mj-lt"/>
              <a:buAutoNum type="arabicPeriod"/>
            </a:pPr>
            <a:r>
              <a:rPr lang="nl-NL" dirty="0">
                <a:solidFill>
                  <a:srgbClr val="FC7F7A"/>
                </a:solidFill>
              </a:rPr>
              <a:t>Evaluatie en afronding</a:t>
            </a:r>
          </a:p>
          <a:p>
            <a:pPr marL="342900" indent="-342900">
              <a:buFont typeface="+mj-lt"/>
              <a:buAutoNum type="arabicPeriod"/>
            </a:pPr>
            <a:endParaRPr lang="nl-NL" sz="1800" dirty="0"/>
          </a:p>
          <a:p>
            <a:pPr marL="342900" indent="-342900">
              <a:buFont typeface="+mj-lt"/>
              <a:buAutoNum type="arabicPeriod"/>
            </a:pPr>
            <a:endParaRPr lang="nl-NL" sz="1800" dirty="0"/>
          </a:p>
          <a:p>
            <a:pPr marL="800100" lvl="1" indent="-342900">
              <a:buFont typeface="+mj-lt"/>
              <a:buAutoNum type="arabicPeriod"/>
            </a:pPr>
            <a:endParaRPr lang="nl-NL" sz="1800" dirty="0"/>
          </a:p>
          <a:p>
            <a:pPr marL="800100" lvl="1" indent="-342900">
              <a:buFont typeface="+mj-lt"/>
              <a:buAutoNum type="arabicPeriod"/>
            </a:pPr>
            <a:endParaRPr lang="nl-NL" sz="1800" dirty="0"/>
          </a:p>
          <a:p>
            <a:pPr lvl="1"/>
            <a:endParaRPr lang="nl-NL" sz="1800" dirty="0">
              <a:latin typeface="+mj-lt"/>
            </a:endParaRPr>
          </a:p>
        </p:txBody>
      </p:sp>
    </p:spTree>
    <p:extLst>
      <p:ext uri="{BB962C8B-B14F-4D97-AF65-F5344CB8AC3E}">
        <p14:creationId xmlns:p14="http://schemas.microsoft.com/office/powerpoint/2010/main" val="4001210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50518" y="109788"/>
            <a:ext cx="10823532" cy="1325563"/>
          </a:xfrm>
        </p:spPr>
        <p:txBody>
          <a:bodyPr/>
          <a:lstStyle/>
          <a:p>
            <a:r>
              <a:rPr lang="nl-BE" b="0" dirty="0"/>
              <a:t>4. Wat was de meerwaarde van dit traject?</a:t>
            </a:r>
          </a:p>
        </p:txBody>
      </p:sp>
      <p:graphicFrame>
        <p:nvGraphicFramePr>
          <p:cNvPr id="5" name="Tijdelijke aanduiding voor inhoud 4"/>
          <p:cNvGraphicFramePr>
            <a:graphicFrameLocks noGrp="1"/>
          </p:cNvGraphicFramePr>
          <p:nvPr>
            <p:ph idx="1"/>
            <p:extLst/>
          </p:nvPr>
        </p:nvGraphicFramePr>
        <p:xfrm>
          <a:off x="939567" y="1812021"/>
          <a:ext cx="9924176" cy="4976877"/>
        </p:xfrm>
        <a:graphic>
          <a:graphicData uri="http://schemas.openxmlformats.org/drawingml/2006/table">
            <a:tbl>
              <a:tblPr firstRow="1" firstCol="1" bandRow="1">
                <a:tableStyleId>{5C22544A-7EE6-4342-B048-85BDC9FD1C3A}</a:tableStyleId>
              </a:tblPr>
              <a:tblGrid>
                <a:gridCol w="2236292">
                  <a:extLst>
                    <a:ext uri="{9D8B030D-6E8A-4147-A177-3AD203B41FA5}">
                      <a16:colId xmlns:a16="http://schemas.microsoft.com/office/drawing/2014/main" val="20000"/>
                    </a:ext>
                  </a:extLst>
                </a:gridCol>
                <a:gridCol w="101615">
                  <a:extLst>
                    <a:ext uri="{9D8B030D-6E8A-4147-A177-3AD203B41FA5}">
                      <a16:colId xmlns:a16="http://schemas.microsoft.com/office/drawing/2014/main" val="20001"/>
                    </a:ext>
                  </a:extLst>
                </a:gridCol>
                <a:gridCol w="2343140">
                  <a:extLst>
                    <a:ext uri="{9D8B030D-6E8A-4147-A177-3AD203B41FA5}">
                      <a16:colId xmlns:a16="http://schemas.microsoft.com/office/drawing/2014/main" val="20002"/>
                    </a:ext>
                  </a:extLst>
                </a:gridCol>
                <a:gridCol w="2621907">
                  <a:extLst>
                    <a:ext uri="{9D8B030D-6E8A-4147-A177-3AD203B41FA5}">
                      <a16:colId xmlns:a16="http://schemas.microsoft.com/office/drawing/2014/main" val="20003"/>
                    </a:ext>
                  </a:extLst>
                </a:gridCol>
                <a:gridCol w="2621222">
                  <a:extLst>
                    <a:ext uri="{9D8B030D-6E8A-4147-A177-3AD203B41FA5}">
                      <a16:colId xmlns:a16="http://schemas.microsoft.com/office/drawing/2014/main" val="20004"/>
                    </a:ext>
                  </a:extLst>
                </a:gridCol>
              </a:tblGrid>
              <a:tr h="434524">
                <a:tc gridSpan="2">
                  <a:txBody>
                    <a:bodyPr/>
                    <a:lstStyle/>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tc>
                  <a:txBody>
                    <a:bodyPr/>
                    <a:lstStyle/>
                    <a:p>
                      <a:pPr>
                        <a:lnSpc>
                          <a:spcPct val="107000"/>
                        </a:lnSpc>
                        <a:spcAft>
                          <a:spcPts val="0"/>
                        </a:spcAft>
                      </a:pPr>
                      <a:r>
                        <a:rPr lang="nl-BE" sz="1400" b="0" dirty="0">
                          <a:effectLst/>
                          <a:latin typeface="Roboto" panose="02000000000000000000" pitchFamily="2" charset="0"/>
                          <a:ea typeface="Roboto" panose="02000000000000000000" pitchFamily="2" charset="0"/>
                        </a:rPr>
                        <a:t>Voor mezelf, voor mijn eigen competentiegroei</a:t>
                      </a:r>
                      <a:endParaRPr lang="nl-BE" sz="1400" b="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b="0" dirty="0">
                          <a:effectLst/>
                          <a:latin typeface="Roboto" panose="02000000000000000000" pitchFamily="2" charset="0"/>
                          <a:ea typeface="Roboto" panose="02000000000000000000" pitchFamily="2" charset="0"/>
                        </a:rPr>
                        <a:t>Voor mijn samenwerking met medestudenten </a:t>
                      </a:r>
                      <a:endParaRPr lang="nl-BE" sz="1400" b="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b="0" dirty="0">
                          <a:effectLst/>
                          <a:latin typeface="Roboto" panose="02000000000000000000" pitchFamily="2" charset="0"/>
                          <a:ea typeface="Roboto" panose="02000000000000000000" pitchFamily="2" charset="0"/>
                        </a:rPr>
                        <a:t>Voor mijn verdere klas- en schoolpraktijk </a:t>
                      </a:r>
                      <a:endParaRPr lang="nl-BE" sz="1400" b="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323232">
                <a:tc>
                  <a:txBody>
                    <a:bodyPr/>
                    <a:lstStyle/>
                    <a:p>
                      <a:pPr marL="342900" lvl="0" indent="-342900">
                        <a:lnSpc>
                          <a:spcPct val="107000"/>
                        </a:lnSpc>
                        <a:spcAft>
                          <a:spcPts val="0"/>
                        </a:spcAft>
                        <a:buFont typeface="+mj-lt"/>
                        <a:buAutoNum type="arabicParenR"/>
                      </a:pPr>
                      <a:r>
                        <a:rPr lang="nl-BE" sz="1400" b="0" dirty="0">
                          <a:effectLst/>
                          <a:latin typeface="Roboto" panose="02000000000000000000" pitchFamily="2" charset="0"/>
                          <a:ea typeface="Roboto" panose="02000000000000000000" pitchFamily="2" charset="0"/>
                        </a:rPr>
                        <a:t>Evaluatie: Hoe heb ik het samen leren in dit traject ervaren? Waar ben ik blij mee? Wat vond ik minder? </a:t>
                      </a:r>
                    </a:p>
                    <a:p>
                      <a:pPr marL="0" indent="0">
                        <a:lnSpc>
                          <a:spcPct val="107000"/>
                        </a:lnSpc>
                        <a:spcAft>
                          <a:spcPts val="0"/>
                        </a:spcAft>
                        <a:buFont typeface="+mj-lt"/>
                        <a:buNone/>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tc>
                  <a:txBody>
                    <a:bodyPr/>
                    <a:lstStyle/>
                    <a:p>
                      <a:pPr>
                        <a:lnSpc>
                          <a:spcPct val="107000"/>
                        </a:lnSpc>
                        <a:spcAft>
                          <a:spcPts val="0"/>
                        </a:spcAft>
                      </a:pPr>
                      <a:r>
                        <a:rPr lang="nl-BE" sz="1400">
                          <a:effectLst/>
                        </a:rPr>
                        <a:t> </a:t>
                      </a:r>
                      <a:endParaRPr lang="nl-B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323232">
                <a:tc>
                  <a:txBody>
                    <a:bodyPr/>
                    <a:lstStyle/>
                    <a:p>
                      <a:pPr marL="342900" lvl="0" indent="-342900">
                        <a:lnSpc>
                          <a:spcPct val="107000"/>
                        </a:lnSpc>
                        <a:spcAft>
                          <a:spcPts val="0"/>
                        </a:spcAft>
                        <a:buFont typeface="+mj-lt"/>
                        <a:buAutoNum type="arabicParenR" startAt="2"/>
                      </a:pPr>
                      <a:r>
                        <a:rPr lang="nl-BE" sz="1400" b="0" dirty="0">
                          <a:effectLst/>
                          <a:latin typeface="Roboto" panose="02000000000000000000" pitchFamily="2" charset="0"/>
                          <a:ea typeface="Roboto" panose="02000000000000000000" pitchFamily="2" charset="0"/>
                        </a:rPr>
                        <a:t>Oogst: wat heeft dit traject  voor mij opgeleverd? Wat is de winst, de meerwaarde? Wat had ik liever anders gezien?</a:t>
                      </a:r>
                      <a:endParaRPr lang="nl-BE" sz="1400" b="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tc>
                <a:tc gridSpan="2">
                  <a:txBody>
                    <a:bodyPr/>
                    <a:lstStyle/>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p>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tc>
                  <a:txBody>
                    <a:bodyPr/>
                    <a:lstStyle/>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323232">
                <a:tc>
                  <a:txBody>
                    <a:bodyPr/>
                    <a:lstStyle/>
                    <a:p>
                      <a:pPr marL="342900" lvl="0" indent="-342900">
                        <a:lnSpc>
                          <a:spcPct val="107000"/>
                        </a:lnSpc>
                        <a:spcAft>
                          <a:spcPts val="0"/>
                        </a:spcAft>
                        <a:buFont typeface="+mj-lt"/>
                        <a:buAutoNum type="arabicParenR" startAt="3"/>
                      </a:pPr>
                      <a:r>
                        <a:rPr lang="nl-BE" sz="1400" b="0" dirty="0">
                          <a:effectLst/>
                          <a:latin typeface="Roboto" panose="02000000000000000000" pitchFamily="2" charset="0"/>
                          <a:ea typeface="Roboto" panose="02000000000000000000" pitchFamily="2" charset="0"/>
                        </a:rPr>
                        <a:t>Idee: wat zou ik nog graag willen leren om me sterker te voelen in het creëren van inclusieve leeromgevingen?</a:t>
                      </a:r>
                    </a:p>
                    <a:p>
                      <a:pPr marL="457200" indent="-228600">
                        <a:lnSpc>
                          <a:spcPct val="107000"/>
                        </a:lnSpc>
                        <a:spcAft>
                          <a:spcPts val="0"/>
                        </a:spcAft>
                        <a:buFont typeface="+mj-lt"/>
                        <a:buAutoNum type="arabicParenR" startAt="3"/>
                      </a:pP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tc>
                  <a:txBody>
                    <a:bodyPr/>
                    <a:lstStyle/>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400" dirty="0">
                          <a:effectLst/>
                        </a:rPr>
                        <a:t> </a:t>
                      </a: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Tekstvak 1"/>
          <p:cNvSpPr txBox="1"/>
          <p:nvPr/>
        </p:nvSpPr>
        <p:spPr>
          <a:xfrm>
            <a:off x="939567" y="1204518"/>
            <a:ext cx="9131359" cy="461665"/>
          </a:xfrm>
          <a:prstGeom prst="rect">
            <a:avLst/>
          </a:prstGeom>
          <a:noFill/>
        </p:spPr>
        <p:txBody>
          <a:bodyPr wrap="square" rtlCol="0">
            <a:spAutoFit/>
          </a:bodyPr>
          <a:lstStyle/>
          <a:p>
            <a:r>
              <a:rPr lang="nl-BE" sz="2400" dirty="0"/>
              <a:t>Vul de vragen eerst voor jezelf in en wissel daarna uit per 3</a:t>
            </a:r>
          </a:p>
        </p:txBody>
      </p:sp>
    </p:spTree>
    <p:extLst>
      <p:ext uri="{BB962C8B-B14F-4D97-AF65-F5344CB8AC3E}">
        <p14:creationId xmlns:p14="http://schemas.microsoft.com/office/powerpoint/2010/main" val="164237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0" dirty="0">
                <a:latin typeface="Roboto" panose="02000000000000000000" pitchFamily="2" charset="0"/>
                <a:ea typeface="Roboto" panose="02000000000000000000" pitchFamily="2" charset="0"/>
                <a:cs typeface="Poiret One" charset="0"/>
              </a:rPr>
              <a:t>4. Afronding: Met welke schoenen ga ik mijn volgende stap tegemoet?</a:t>
            </a:r>
          </a:p>
        </p:txBody>
      </p:sp>
      <p:pic>
        <p:nvPicPr>
          <p:cNvPr id="4" name="Tijdelijke aanduiding voor inhoud 3"/>
          <p:cNvPicPr>
            <a:picLocks noGrp="1" noChangeAspect="1"/>
          </p:cNvPicPr>
          <p:nvPr>
            <p:ph idx="1"/>
          </p:nvPr>
        </p:nvPicPr>
        <p:blipFill>
          <a:blip r:embed="rId3"/>
          <a:stretch>
            <a:fillRect/>
          </a:stretch>
        </p:blipFill>
        <p:spPr>
          <a:xfrm>
            <a:off x="340770" y="1808712"/>
            <a:ext cx="2047623" cy="1357821"/>
          </a:xfrm>
          <a:prstGeom prst="rect">
            <a:avLst/>
          </a:prstGeom>
        </p:spPr>
      </p:pic>
      <p:pic>
        <p:nvPicPr>
          <p:cNvPr id="6" name="Afbeelding 5"/>
          <p:cNvPicPr>
            <a:picLocks noChangeAspect="1"/>
          </p:cNvPicPr>
          <p:nvPr/>
        </p:nvPicPr>
        <p:blipFill>
          <a:blip r:embed="rId4"/>
          <a:stretch>
            <a:fillRect/>
          </a:stretch>
        </p:blipFill>
        <p:spPr>
          <a:xfrm>
            <a:off x="1364582" y="3826933"/>
            <a:ext cx="1981200" cy="1981200"/>
          </a:xfrm>
          <a:prstGeom prst="rect">
            <a:avLst/>
          </a:prstGeom>
        </p:spPr>
      </p:pic>
      <p:pic>
        <p:nvPicPr>
          <p:cNvPr id="7" name="Afbeelding 6"/>
          <p:cNvPicPr>
            <a:picLocks noChangeAspect="1"/>
          </p:cNvPicPr>
          <p:nvPr/>
        </p:nvPicPr>
        <p:blipFill>
          <a:blip r:embed="rId5"/>
          <a:stretch>
            <a:fillRect/>
          </a:stretch>
        </p:blipFill>
        <p:spPr>
          <a:xfrm>
            <a:off x="2800935" y="2351088"/>
            <a:ext cx="2040441" cy="1357821"/>
          </a:xfrm>
          <a:prstGeom prst="rect">
            <a:avLst/>
          </a:prstGeom>
        </p:spPr>
      </p:pic>
      <p:pic>
        <p:nvPicPr>
          <p:cNvPr id="8" name="Afbeelding 7"/>
          <p:cNvPicPr>
            <a:picLocks noChangeAspect="1"/>
          </p:cNvPicPr>
          <p:nvPr/>
        </p:nvPicPr>
        <p:blipFill>
          <a:blip r:embed="rId6"/>
          <a:stretch>
            <a:fillRect/>
          </a:stretch>
        </p:blipFill>
        <p:spPr>
          <a:xfrm>
            <a:off x="4981787" y="1831683"/>
            <a:ext cx="1712927" cy="2471907"/>
          </a:xfrm>
          <a:prstGeom prst="rect">
            <a:avLst/>
          </a:prstGeom>
        </p:spPr>
      </p:pic>
      <p:pic>
        <p:nvPicPr>
          <p:cNvPr id="9" name="Afbeelding 8"/>
          <p:cNvPicPr>
            <a:picLocks noChangeAspect="1"/>
          </p:cNvPicPr>
          <p:nvPr/>
        </p:nvPicPr>
        <p:blipFill>
          <a:blip r:embed="rId7"/>
          <a:stretch>
            <a:fillRect/>
          </a:stretch>
        </p:blipFill>
        <p:spPr>
          <a:xfrm>
            <a:off x="4151088" y="4521605"/>
            <a:ext cx="1473799" cy="1278295"/>
          </a:xfrm>
          <a:prstGeom prst="rect">
            <a:avLst/>
          </a:prstGeom>
        </p:spPr>
      </p:pic>
      <p:pic>
        <p:nvPicPr>
          <p:cNvPr id="10" name="Afbeelding 9"/>
          <p:cNvPicPr>
            <a:picLocks noChangeAspect="1"/>
          </p:cNvPicPr>
          <p:nvPr/>
        </p:nvPicPr>
        <p:blipFill>
          <a:blip r:embed="rId8"/>
          <a:stretch>
            <a:fillRect/>
          </a:stretch>
        </p:blipFill>
        <p:spPr>
          <a:xfrm>
            <a:off x="6402072" y="3419831"/>
            <a:ext cx="2620692" cy="2795404"/>
          </a:xfrm>
          <a:prstGeom prst="rect">
            <a:avLst/>
          </a:prstGeom>
        </p:spPr>
      </p:pic>
      <p:pic>
        <p:nvPicPr>
          <p:cNvPr id="11" name="Afbeelding 10"/>
          <p:cNvPicPr>
            <a:picLocks noChangeAspect="1"/>
          </p:cNvPicPr>
          <p:nvPr/>
        </p:nvPicPr>
        <p:blipFill>
          <a:blip r:embed="rId9"/>
          <a:stretch>
            <a:fillRect/>
          </a:stretch>
        </p:blipFill>
        <p:spPr>
          <a:xfrm>
            <a:off x="9373418" y="1545047"/>
            <a:ext cx="1612081" cy="1612081"/>
          </a:xfrm>
          <a:prstGeom prst="rect">
            <a:avLst/>
          </a:prstGeom>
        </p:spPr>
      </p:pic>
      <p:pic>
        <p:nvPicPr>
          <p:cNvPr id="12" name="Afbeelding 11"/>
          <p:cNvPicPr>
            <a:picLocks noChangeAspect="1"/>
          </p:cNvPicPr>
          <p:nvPr/>
        </p:nvPicPr>
        <p:blipFill>
          <a:blip r:embed="rId10"/>
          <a:stretch>
            <a:fillRect/>
          </a:stretch>
        </p:blipFill>
        <p:spPr>
          <a:xfrm>
            <a:off x="9274518" y="4062165"/>
            <a:ext cx="1404196" cy="1404196"/>
          </a:xfrm>
          <a:prstGeom prst="rect">
            <a:avLst/>
          </a:prstGeom>
        </p:spPr>
      </p:pic>
      <p:pic>
        <p:nvPicPr>
          <p:cNvPr id="13" name="Afbeelding 12"/>
          <p:cNvPicPr>
            <a:picLocks noChangeAspect="1"/>
          </p:cNvPicPr>
          <p:nvPr/>
        </p:nvPicPr>
        <p:blipFill>
          <a:blip r:embed="rId11"/>
          <a:stretch>
            <a:fillRect/>
          </a:stretch>
        </p:blipFill>
        <p:spPr>
          <a:xfrm>
            <a:off x="7277164" y="1452529"/>
            <a:ext cx="1432268" cy="1531273"/>
          </a:xfrm>
          <a:prstGeom prst="rect">
            <a:avLst/>
          </a:prstGeom>
        </p:spPr>
      </p:pic>
    </p:spTree>
    <p:extLst>
      <p:ext uri="{BB962C8B-B14F-4D97-AF65-F5344CB8AC3E}">
        <p14:creationId xmlns:p14="http://schemas.microsoft.com/office/powerpoint/2010/main" val="27780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bg1"/>
                </a:solidFill>
                <a:latin typeface="Poiret One" charset="0"/>
                <a:ea typeface="Poiret One" charset="0"/>
                <a:cs typeface="Poiret One" charset="0"/>
              </a:rPr>
              <a:t>Veel</a:t>
            </a:r>
            <a:r>
              <a:rPr lang="en-US" sz="3600" dirty="0">
                <a:solidFill>
                  <a:schemeClr val="bg1"/>
                </a:solidFill>
                <a:latin typeface="Poiret One" charset="0"/>
                <a:ea typeface="Poiret One" charset="0"/>
                <a:cs typeface="Poiret One" charset="0"/>
              </a:rPr>
              <a:t> </a:t>
            </a:r>
            <a:r>
              <a:rPr lang="en-US" sz="3600" dirty="0" err="1">
                <a:solidFill>
                  <a:schemeClr val="bg1"/>
                </a:solidFill>
                <a:latin typeface="Poiret One" charset="0"/>
                <a:ea typeface="Poiret One" charset="0"/>
                <a:cs typeface="Poiret One" charset="0"/>
              </a:rPr>
              <a:t>succes</a:t>
            </a:r>
            <a:r>
              <a:rPr lang="en-US" sz="3600" dirty="0">
                <a:solidFill>
                  <a:schemeClr val="bg1"/>
                </a:solidFill>
                <a:latin typeface="Poiret One" charset="0"/>
                <a:ea typeface="Poiret One" charset="0"/>
                <a:cs typeface="Poiret One" charset="0"/>
              </a:rPr>
              <a:t>!</a:t>
            </a:r>
          </a:p>
        </p:txBody>
      </p:sp>
      <p:pic>
        <p:nvPicPr>
          <p:cNvPr id="7" name="Afbeelding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29159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8000" dirty="0"/>
              <a:t>Bedankt! </a:t>
            </a:r>
          </a:p>
        </p:txBody>
      </p:sp>
    </p:spTree>
    <p:extLst>
      <p:ext uri="{BB962C8B-B14F-4D97-AF65-F5344CB8AC3E}">
        <p14:creationId xmlns:p14="http://schemas.microsoft.com/office/powerpoint/2010/main" val="2110492135"/>
      </p:ext>
    </p:extLst>
  </p:cSld>
  <p:clrMapOvr>
    <a:masterClrMapping/>
  </p:clrMapOvr>
  <mc:AlternateContent xmlns:mc="http://schemas.openxmlformats.org/markup-compatibility/2006" xmlns:p14="http://schemas.microsoft.com/office/powerpoint/2010/main">
    <mc:Choice Requires="p14">
      <p:transition spd="slow" p14:dur="2000" advTm="3696"/>
    </mc:Choice>
    <mc:Fallback xmlns="">
      <p:transition spd="slow" advTm="369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rotWithShape="1">
          <a:blip r:embed="rId3">
            <a:extLst>
              <a:ext uri="{28A0092B-C50C-407E-A947-70E740481C1C}">
                <a14:useLocalDpi xmlns:a14="http://schemas.microsoft.com/office/drawing/2010/main" val="0"/>
              </a:ext>
            </a:extLst>
          </a:blip>
          <a:srcRect l="23301" r="76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p:cNvSpPr>
            <a:spLocks noGrp="1"/>
          </p:cNvSpPr>
          <p:nvPr>
            <p:ph type="title"/>
          </p:nvPr>
        </p:nvSpPr>
        <p:spPr>
          <a:xfrm>
            <a:off x="655320" y="365125"/>
            <a:ext cx="5120114" cy="1692794"/>
          </a:xfrm>
        </p:spPr>
        <p:txBody>
          <a:bodyPr>
            <a:normAutofit/>
          </a:bodyPr>
          <a:lstStyle/>
          <a:p>
            <a:r>
              <a:rPr lang="nl-NL" dirty="0"/>
              <a:t>Inhoud</a:t>
            </a:r>
            <a:endParaRPr lang="nl-NL" dirty="0">
              <a:latin typeface="Poiret One" charset="0"/>
              <a:ea typeface="Poiret One" charset="0"/>
              <a:cs typeface="Poiret One" charset="0"/>
            </a:endParaRPr>
          </a:p>
        </p:txBody>
      </p:sp>
      <p:sp>
        <p:nvSpPr>
          <p:cNvPr id="3" name="Tijdelijke aanduiding voor inhoud 2"/>
          <p:cNvSpPr>
            <a:spLocks noGrp="1"/>
          </p:cNvSpPr>
          <p:nvPr>
            <p:ph idx="1"/>
          </p:nvPr>
        </p:nvSpPr>
        <p:spPr>
          <a:xfrm>
            <a:off x="655321" y="2575034"/>
            <a:ext cx="5120113" cy="3462228"/>
          </a:xfrm>
        </p:spPr>
        <p:txBody>
          <a:bodyPr>
            <a:normAutofit/>
          </a:bodyPr>
          <a:lstStyle/>
          <a:p>
            <a:pPr marL="342900" indent="-342900">
              <a:buFont typeface="+mj-lt"/>
              <a:buAutoNum type="arabicPeriod"/>
            </a:pPr>
            <a:endParaRPr lang="nl-NL" sz="1800" dirty="0"/>
          </a:p>
          <a:p>
            <a:pPr marL="800100" lvl="1" indent="-342900">
              <a:buFont typeface="+mj-lt"/>
              <a:buAutoNum type="arabicPeriod"/>
            </a:pPr>
            <a:r>
              <a:rPr lang="nl-NL" dirty="0">
                <a:solidFill>
                  <a:srgbClr val="FC7F7A"/>
                </a:solidFill>
              </a:rPr>
              <a:t>Aanknopen bij het leren van elkaar</a:t>
            </a:r>
          </a:p>
          <a:p>
            <a:pPr marL="800100" lvl="1" indent="-342900">
              <a:buFont typeface="+mj-lt"/>
              <a:buAutoNum type="arabicPeriod"/>
            </a:pPr>
            <a:r>
              <a:rPr lang="nl-NL" dirty="0"/>
              <a:t>Verschillende wegen voor je verdere professionele ontwikkeling</a:t>
            </a:r>
          </a:p>
          <a:p>
            <a:pPr marL="800100" lvl="1" indent="-342900">
              <a:buFont typeface="+mj-lt"/>
              <a:buAutoNum type="arabicPeriod"/>
            </a:pPr>
            <a:r>
              <a:rPr lang="nl-NL" dirty="0"/>
              <a:t>Vooruitblik</a:t>
            </a:r>
          </a:p>
          <a:p>
            <a:pPr marL="800100" lvl="1" indent="-342900">
              <a:buFont typeface="+mj-lt"/>
              <a:buAutoNum type="arabicPeriod"/>
            </a:pPr>
            <a:r>
              <a:rPr lang="nl-NL" dirty="0"/>
              <a:t>Evaluatie en afronding</a:t>
            </a:r>
          </a:p>
          <a:p>
            <a:pPr marL="342900" indent="-342900">
              <a:buFont typeface="+mj-lt"/>
              <a:buAutoNum type="arabicPeriod"/>
            </a:pPr>
            <a:endParaRPr lang="nl-NL" sz="1800" dirty="0"/>
          </a:p>
          <a:p>
            <a:pPr marL="342900" indent="-342900">
              <a:buFont typeface="+mj-lt"/>
              <a:buAutoNum type="arabicPeriod"/>
            </a:pPr>
            <a:endParaRPr lang="nl-NL" sz="1800" dirty="0"/>
          </a:p>
          <a:p>
            <a:pPr marL="800100" lvl="1" indent="-342900">
              <a:buFont typeface="+mj-lt"/>
              <a:buAutoNum type="arabicPeriod"/>
            </a:pPr>
            <a:endParaRPr lang="nl-NL" sz="1800" dirty="0"/>
          </a:p>
          <a:p>
            <a:pPr marL="800100" lvl="1" indent="-342900">
              <a:buFont typeface="+mj-lt"/>
              <a:buAutoNum type="arabicPeriod"/>
            </a:pPr>
            <a:endParaRPr lang="nl-NL" sz="1800" dirty="0"/>
          </a:p>
          <a:p>
            <a:pPr lvl="1"/>
            <a:endParaRPr lang="nl-NL" sz="1800" dirty="0">
              <a:latin typeface="+mj-lt"/>
            </a:endParaRPr>
          </a:p>
        </p:txBody>
      </p:sp>
    </p:spTree>
    <p:extLst>
      <p:ext uri="{BB962C8B-B14F-4D97-AF65-F5344CB8AC3E}">
        <p14:creationId xmlns:p14="http://schemas.microsoft.com/office/powerpoint/2010/main" val="120058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28A0092B-C50C-407E-A947-70E740481C1C}">
                <a14:useLocalDpi xmlns:a14="http://schemas.microsoft.com/office/drawing/2010/main"/>
              </a:ext>
            </a:extLst>
          </a:blip>
          <a:srcRect b="-1"/>
          <a:stretch/>
        </p:blipFill>
        <p:spPr>
          <a:xfrm>
            <a:off x="8020569" y="1904284"/>
            <a:ext cx="3152439" cy="3448850"/>
          </a:xfrm>
          <a:prstGeom prst="rect">
            <a:avLst/>
          </a:prstGeom>
        </p:spPr>
      </p:pic>
      <p:sp>
        <p:nvSpPr>
          <p:cNvPr id="2" name="Titel 1"/>
          <p:cNvSpPr>
            <a:spLocks noGrp="1"/>
          </p:cNvSpPr>
          <p:nvPr>
            <p:ph type="title"/>
          </p:nvPr>
        </p:nvSpPr>
        <p:spPr/>
        <p:txBody>
          <a:bodyPr>
            <a:normAutofit/>
          </a:bodyPr>
          <a:lstStyle/>
          <a:p>
            <a:r>
              <a:rPr lang="nl-BE" b="0" dirty="0">
                <a:latin typeface="Roboto" panose="02000000000000000000" pitchFamily="2" charset="0"/>
                <a:ea typeface="Roboto" panose="02000000000000000000" pitchFamily="2" charset="0"/>
                <a:cs typeface="Poiret One" charset="0"/>
              </a:rPr>
              <a:t>1. Aanknopen bij het leren van elkaar </a:t>
            </a:r>
            <a:br>
              <a:rPr lang="nl-BE" b="0" dirty="0">
                <a:latin typeface="Roboto" panose="02000000000000000000" pitchFamily="2" charset="0"/>
                <a:ea typeface="Roboto" panose="02000000000000000000" pitchFamily="2" charset="0"/>
                <a:cs typeface="Poiret One" charset="0"/>
              </a:rPr>
            </a:br>
            <a:r>
              <a:rPr lang="nl-BE" b="0" dirty="0">
                <a:latin typeface="Roboto" panose="02000000000000000000" pitchFamily="2" charset="0"/>
                <a:ea typeface="Roboto" panose="02000000000000000000" pitchFamily="2" charset="0"/>
                <a:cs typeface="Poiret One" charset="0"/>
              </a:rPr>
              <a:t>vanuit het groepsgesprek vorige keer </a:t>
            </a:r>
          </a:p>
        </p:txBody>
      </p:sp>
      <p:sp>
        <p:nvSpPr>
          <p:cNvPr id="3" name="Tijdelijke aanduiding voor inhoud 2"/>
          <p:cNvSpPr>
            <a:spLocks noGrp="1"/>
          </p:cNvSpPr>
          <p:nvPr>
            <p:ph idx="1"/>
          </p:nvPr>
        </p:nvSpPr>
        <p:spPr>
          <a:xfrm>
            <a:off x="838199" y="1825624"/>
            <a:ext cx="7182370" cy="4792151"/>
          </a:xfrm>
        </p:spPr>
        <p:txBody>
          <a:bodyPr>
            <a:normAutofit/>
          </a:bodyPr>
          <a:lstStyle/>
          <a:p>
            <a:r>
              <a:rPr lang="nl-BE" sz="2000" b="1" dirty="0">
                <a:latin typeface="Roboto" panose="02000000000000000000" pitchFamily="2" charset="0"/>
                <a:ea typeface="Roboto" panose="02000000000000000000" pitchFamily="2" charset="0"/>
              </a:rPr>
              <a:t>Feedback</a:t>
            </a:r>
            <a:r>
              <a:rPr lang="nl-BE" sz="2000" dirty="0">
                <a:latin typeface="Roboto" panose="02000000000000000000" pitchFamily="2" charset="0"/>
                <a:ea typeface="Roboto" panose="02000000000000000000" pitchFamily="2" charset="0"/>
              </a:rPr>
              <a:t> op elkaars beeldmateriaal. Op einde stilstaan bij eigen groei:</a:t>
            </a:r>
          </a:p>
          <a:p>
            <a:pPr marL="0" indent="0">
              <a:buNone/>
            </a:pPr>
            <a:r>
              <a:rPr lang="nl-BE" sz="2000" dirty="0">
                <a:latin typeface="Roboto" panose="02000000000000000000" pitchFamily="2" charset="0"/>
                <a:ea typeface="Roboto" panose="02000000000000000000" pitchFamily="2" charset="0"/>
              </a:rPr>
              <a:t> </a:t>
            </a:r>
          </a:p>
          <a:p>
            <a:pPr lvl="1"/>
            <a:r>
              <a:rPr lang="nl-BE" sz="2000" dirty="0">
                <a:latin typeface="Roboto" panose="02000000000000000000" pitchFamily="2" charset="0"/>
                <a:ea typeface="Roboto" panose="02000000000000000000" pitchFamily="2" charset="0"/>
              </a:rPr>
              <a:t>Welke </a:t>
            </a:r>
            <a:r>
              <a:rPr lang="nl-BE" sz="2000" b="1" dirty="0">
                <a:latin typeface="Roboto" panose="02000000000000000000" pitchFamily="2" charset="0"/>
                <a:ea typeface="Roboto" panose="02000000000000000000" pitchFamily="2" charset="0"/>
              </a:rPr>
              <a:t>feedback</a:t>
            </a:r>
            <a:r>
              <a:rPr lang="nl-BE" sz="2000" dirty="0">
                <a:latin typeface="Roboto" panose="02000000000000000000" pitchFamily="2" charset="0"/>
                <a:ea typeface="Roboto" panose="02000000000000000000" pitchFamily="2" charset="0"/>
              </a:rPr>
              <a:t> kreeg je van je medestudenten? Wat neem je daaruit mee voor je verdere groei? Vat dit samen in het document.</a:t>
            </a:r>
          </a:p>
          <a:p>
            <a:pPr lvl="1"/>
            <a:r>
              <a:rPr lang="nl-BE" sz="2000" dirty="0">
                <a:latin typeface="Roboto" panose="02000000000000000000" pitchFamily="2" charset="0"/>
                <a:ea typeface="Roboto" panose="02000000000000000000" pitchFamily="2" charset="0"/>
              </a:rPr>
              <a:t>Waar liggen nog </a:t>
            </a:r>
            <a:r>
              <a:rPr lang="nl-BE" sz="2000" b="1" dirty="0">
                <a:latin typeface="Roboto" panose="02000000000000000000" pitchFamily="2" charset="0"/>
                <a:ea typeface="Roboto" panose="02000000000000000000" pitchFamily="2" charset="0"/>
              </a:rPr>
              <a:t>uitdagingen</a:t>
            </a:r>
            <a:r>
              <a:rPr lang="nl-BE" sz="2000" dirty="0">
                <a:latin typeface="Roboto" panose="02000000000000000000" pitchFamily="2" charset="0"/>
                <a:ea typeface="Roboto" panose="02000000000000000000" pitchFamily="2" charset="0"/>
              </a:rPr>
              <a:t> in het creëren van inclusieve leeromgevingen voor jou? Vul eventueel aan.</a:t>
            </a:r>
          </a:p>
          <a:p>
            <a:pPr lvl="1"/>
            <a:r>
              <a:rPr lang="nl-NL" sz="2000" dirty="0">
                <a:latin typeface="Roboto" panose="02000000000000000000" pitchFamily="2" charset="0"/>
                <a:ea typeface="Roboto" panose="02000000000000000000" pitchFamily="2" charset="0"/>
              </a:rPr>
              <a:t>Wat heeft je </a:t>
            </a:r>
            <a:r>
              <a:rPr lang="nl-NL" sz="2000" b="1" dirty="0">
                <a:latin typeface="Roboto" panose="02000000000000000000" pitchFamily="2" charset="0"/>
                <a:ea typeface="Roboto" panose="02000000000000000000" pitchFamily="2" charset="0"/>
              </a:rPr>
              <a:t>geïnspireerd</a:t>
            </a:r>
            <a:r>
              <a:rPr lang="nl-NL" sz="2000" dirty="0">
                <a:latin typeface="Roboto" panose="02000000000000000000" pitchFamily="2" charset="0"/>
                <a:ea typeface="Roboto" panose="02000000000000000000" pitchFamily="2" charset="0"/>
              </a:rPr>
              <a:t> in de filmclips van je medestudenten? Wat zou je zelf ook willen uitproberen?</a:t>
            </a:r>
          </a:p>
          <a:p>
            <a:pPr lvl="1"/>
            <a:endParaRPr lang="nl-BE" sz="2000" dirty="0">
              <a:latin typeface="Roboto" panose="02000000000000000000" pitchFamily="2" charset="0"/>
              <a:ea typeface="Roboto" panose="02000000000000000000" pitchFamily="2" charset="0"/>
            </a:endParaRPr>
          </a:p>
          <a:p>
            <a:pPr lvl="1"/>
            <a:r>
              <a:rPr lang="nl-BE" sz="2000" dirty="0">
                <a:latin typeface="Roboto" panose="02000000000000000000" pitchFamily="2" charset="0"/>
                <a:ea typeface="Roboto" panose="02000000000000000000" pitchFamily="2" charset="0"/>
              </a:rPr>
              <a:t>Wissel hierover uit met je medestudenten.</a:t>
            </a:r>
          </a:p>
          <a:p>
            <a:pPr lvl="2"/>
            <a:r>
              <a:rPr lang="nl-BE" sz="1600" dirty="0">
                <a:latin typeface="Roboto" panose="02000000000000000000" pitchFamily="2" charset="0"/>
                <a:ea typeface="Roboto" panose="02000000000000000000" pitchFamily="2" charset="0"/>
              </a:rPr>
              <a:t>Wat heeft hiervan nog nagezinderd?</a:t>
            </a:r>
          </a:p>
          <a:p>
            <a:pPr lvl="2"/>
            <a:r>
              <a:rPr lang="nl-BE" sz="1600" dirty="0">
                <a:latin typeface="Roboto" panose="02000000000000000000" pitchFamily="2" charset="0"/>
                <a:ea typeface="Roboto" panose="02000000000000000000" pitchFamily="2" charset="0"/>
              </a:rPr>
              <a:t>Wat herinner je je er nog van?</a:t>
            </a:r>
          </a:p>
          <a:p>
            <a:endParaRPr lang="nl-BE" sz="2000" dirty="0"/>
          </a:p>
          <a:p>
            <a:endParaRPr lang="nl-BE" sz="2000" dirty="0"/>
          </a:p>
        </p:txBody>
      </p:sp>
    </p:spTree>
    <p:extLst>
      <p:ext uri="{BB962C8B-B14F-4D97-AF65-F5344CB8AC3E}">
        <p14:creationId xmlns:p14="http://schemas.microsoft.com/office/powerpoint/2010/main" val="145175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0" dirty="0">
                <a:latin typeface="Roboto" panose="02000000000000000000" pitchFamily="2" charset="0"/>
                <a:ea typeface="Roboto" panose="02000000000000000000" pitchFamily="2" charset="0"/>
                <a:cs typeface="Poiret One" charset="0"/>
              </a:rPr>
              <a:t>Deze les</a:t>
            </a:r>
            <a:r>
              <a:rPr lang="mr-IN" b="0" dirty="0">
                <a:latin typeface="Roboto" panose="02000000000000000000" pitchFamily="2" charset="0"/>
                <a:ea typeface="Roboto" panose="02000000000000000000" pitchFamily="2" charset="0"/>
                <a:cs typeface="Poiret One" charset="0"/>
              </a:rPr>
              <a:t>…</a:t>
            </a:r>
            <a:endParaRPr lang="nl-NL" b="0" dirty="0">
              <a:latin typeface="Roboto" panose="02000000000000000000" pitchFamily="2" charset="0"/>
              <a:ea typeface="Roboto" panose="02000000000000000000" pitchFamily="2" charset="0"/>
              <a:cs typeface="Poiret One" charset="0"/>
            </a:endParaRPr>
          </a:p>
        </p:txBody>
      </p:sp>
      <p:sp>
        <p:nvSpPr>
          <p:cNvPr id="3" name="Tijdelijke aanduiding voor inhoud 2"/>
          <p:cNvSpPr>
            <a:spLocks noGrp="1"/>
          </p:cNvSpPr>
          <p:nvPr>
            <p:ph idx="1"/>
          </p:nvPr>
        </p:nvSpPr>
        <p:spPr/>
        <p:txBody>
          <a:bodyPr/>
          <a:lstStyle/>
          <a:p>
            <a:r>
              <a:rPr lang="nl-NL" dirty="0">
                <a:latin typeface="Roboto" panose="02000000000000000000" pitchFamily="2" charset="0"/>
                <a:ea typeface="Roboto" panose="02000000000000000000" pitchFamily="2" charset="0"/>
              </a:rPr>
              <a:t>Verder werken op de uitdagingen die jullie vorige keer noteerden</a:t>
            </a:r>
            <a:r>
              <a:rPr lang="mr-IN" dirty="0">
                <a:latin typeface="Roboto" panose="02000000000000000000" pitchFamily="2" charset="0"/>
                <a:ea typeface="Roboto" panose="02000000000000000000" pitchFamily="2" charset="0"/>
              </a:rPr>
              <a:t>…</a:t>
            </a:r>
            <a:endParaRPr lang="nl-BE" dirty="0">
              <a:latin typeface="Roboto" panose="02000000000000000000" pitchFamily="2" charset="0"/>
              <a:ea typeface="Roboto" panose="02000000000000000000" pitchFamily="2" charset="0"/>
            </a:endParaRPr>
          </a:p>
          <a:p>
            <a:endParaRPr lang="nl-NL" dirty="0">
              <a:latin typeface="Roboto" panose="02000000000000000000" pitchFamily="2" charset="0"/>
              <a:ea typeface="Roboto" panose="02000000000000000000" pitchFamily="2" charset="0"/>
            </a:endParaRPr>
          </a:p>
          <a:p>
            <a:r>
              <a:rPr lang="nl-NL" dirty="0">
                <a:latin typeface="Roboto" panose="02000000000000000000" pitchFamily="2" charset="0"/>
                <a:ea typeface="Roboto" panose="02000000000000000000" pitchFamily="2" charset="0"/>
              </a:rPr>
              <a:t>Aan de hand van extra hulpbronnen </a:t>
            </a:r>
            <a:r>
              <a:rPr lang="mr-IN" dirty="0">
                <a:latin typeface="Roboto" panose="02000000000000000000" pitchFamily="2" charset="0"/>
                <a:ea typeface="Roboto" panose="02000000000000000000" pitchFamily="2" charset="0"/>
              </a:rPr>
              <a:t>…</a:t>
            </a:r>
            <a:endParaRPr lang="nl-NL" dirty="0">
              <a:latin typeface="Roboto" panose="02000000000000000000" pitchFamily="2" charset="0"/>
              <a:ea typeface="Roboto" panose="02000000000000000000" pitchFamily="2" charset="0"/>
            </a:endParaRPr>
          </a:p>
          <a:p>
            <a:pPr lvl="1"/>
            <a:endParaRPr lang="nl-NL" dirty="0">
              <a:latin typeface="+mj-lt"/>
            </a:endParaRPr>
          </a:p>
        </p:txBody>
      </p:sp>
      <p:pic>
        <p:nvPicPr>
          <p:cNvPr id="4" name="Afbeelding 3"/>
          <p:cNvPicPr>
            <a:picLocks noChangeAspect="1"/>
          </p:cNvPicPr>
          <p:nvPr/>
        </p:nvPicPr>
        <p:blipFill>
          <a:blip r:embed="rId2"/>
          <a:stretch>
            <a:fillRect/>
          </a:stretch>
        </p:blipFill>
        <p:spPr>
          <a:xfrm>
            <a:off x="7805626" y="4343400"/>
            <a:ext cx="1776745" cy="1257696"/>
          </a:xfrm>
          <a:prstGeom prst="rect">
            <a:avLst/>
          </a:prstGeom>
        </p:spPr>
      </p:pic>
      <p:pic>
        <p:nvPicPr>
          <p:cNvPr id="6" name="Picture 2"/>
          <p:cNvPicPr>
            <a:picLocks noChangeAspect="1"/>
          </p:cNvPicPr>
          <p:nvPr/>
        </p:nvPicPr>
        <p:blipFill>
          <a:blip r:embed="rId3"/>
          <a:stretch>
            <a:fillRect/>
          </a:stretch>
        </p:blipFill>
        <p:spPr>
          <a:xfrm>
            <a:off x="2452820" y="3663368"/>
            <a:ext cx="2576380" cy="1937728"/>
          </a:xfrm>
          <a:prstGeom prst="rect">
            <a:avLst/>
          </a:prstGeom>
        </p:spPr>
      </p:pic>
      <p:pic>
        <p:nvPicPr>
          <p:cNvPr id="7" name="Picture 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68607" y="3961610"/>
            <a:ext cx="1259658" cy="1259658"/>
          </a:xfrm>
          <a:prstGeom prst="rect">
            <a:avLst/>
          </a:prstGeom>
        </p:spPr>
      </p:pic>
      <p:pic>
        <p:nvPicPr>
          <p:cNvPr id="8" name="Afbeelding 7"/>
          <p:cNvPicPr>
            <a:picLocks noChangeAspect="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8140701" y="2870307"/>
            <a:ext cx="1143966" cy="1243704"/>
          </a:xfrm>
          <a:prstGeom prst="rect">
            <a:avLst/>
          </a:prstGeom>
          <a:solidFill>
            <a:schemeClr val="bg1"/>
          </a:solidFill>
        </p:spPr>
      </p:pic>
    </p:spTree>
    <p:extLst>
      <p:ext uri="{BB962C8B-B14F-4D97-AF65-F5344CB8AC3E}">
        <p14:creationId xmlns:p14="http://schemas.microsoft.com/office/powerpoint/2010/main" val="1996394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ep 23"/>
          <p:cNvGrpSpPr/>
          <p:nvPr/>
        </p:nvGrpSpPr>
        <p:grpSpPr>
          <a:xfrm>
            <a:off x="1774234" y="1097316"/>
            <a:ext cx="8573821" cy="5295751"/>
            <a:chOff x="312516" y="721358"/>
            <a:chExt cx="8573821" cy="5295752"/>
          </a:xfrm>
        </p:grpSpPr>
        <p:grpSp>
          <p:nvGrpSpPr>
            <p:cNvPr id="25" name="Groep 24"/>
            <p:cNvGrpSpPr/>
            <p:nvPr/>
          </p:nvGrpSpPr>
          <p:grpSpPr>
            <a:xfrm>
              <a:off x="312516" y="721358"/>
              <a:ext cx="8573821" cy="5295752"/>
              <a:chOff x="312516" y="721358"/>
              <a:chExt cx="8573821" cy="5295752"/>
            </a:xfrm>
          </p:grpSpPr>
          <p:grpSp>
            <p:nvGrpSpPr>
              <p:cNvPr id="27" name="Groep 26"/>
              <p:cNvGrpSpPr/>
              <p:nvPr/>
            </p:nvGrpSpPr>
            <p:grpSpPr>
              <a:xfrm>
                <a:off x="312516" y="721358"/>
                <a:ext cx="8573821" cy="5295752"/>
                <a:chOff x="312516" y="618607"/>
                <a:chExt cx="8573821" cy="5398503"/>
              </a:xfrm>
            </p:grpSpPr>
            <p:grpSp>
              <p:nvGrpSpPr>
                <p:cNvPr id="29" name="Groep 28"/>
                <p:cNvGrpSpPr/>
                <p:nvPr/>
              </p:nvGrpSpPr>
              <p:grpSpPr>
                <a:xfrm>
                  <a:off x="312516" y="618607"/>
                  <a:ext cx="8573821" cy="5398503"/>
                  <a:chOff x="395536" y="788624"/>
                  <a:chExt cx="8352928" cy="5016641"/>
                </a:xfrm>
              </p:grpSpPr>
              <p:grpSp>
                <p:nvGrpSpPr>
                  <p:cNvPr id="32" name="Groep 31"/>
                  <p:cNvGrpSpPr/>
                  <p:nvPr/>
                </p:nvGrpSpPr>
                <p:grpSpPr>
                  <a:xfrm>
                    <a:off x="395536" y="788624"/>
                    <a:ext cx="8352928" cy="5016641"/>
                    <a:chOff x="395536" y="1220672"/>
                    <a:chExt cx="8352928" cy="5016641"/>
                  </a:xfrm>
                </p:grpSpPr>
                <p:sp>
                  <p:nvSpPr>
                    <p:cNvPr id="40" name="Afgeronde rechthoek 39"/>
                    <p:cNvSpPr/>
                    <p:nvPr/>
                  </p:nvSpPr>
                  <p:spPr>
                    <a:xfrm>
                      <a:off x="395536" y="5229201"/>
                      <a:ext cx="8346641" cy="1008112"/>
                    </a:xfrm>
                    <a:prstGeom prst="roundRect">
                      <a:avLst>
                        <a:gd name="adj" fmla="val 31942"/>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solidFill>
                          <a:schemeClr val="tx1">
                            <a:lumMod val="85000"/>
                            <a:lumOff val="15000"/>
                          </a:schemeClr>
                        </a:solidFill>
                      </a:endParaRPr>
                    </a:p>
                  </p:txBody>
                </p:sp>
                <p:sp>
                  <p:nvSpPr>
                    <p:cNvPr id="41" name="Afgeronde rechthoek 40"/>
                    <p:cNvSpPr/>
                    <p:nvPr/>
                  </p:nvSpPr>
                  <p:spPr>
                    <a:xfrm>
                      <a:off x="395536" y="1220672"/>
                      <a:ext cx="8352928" cy="1344232"/>
                    </a:xfrm>
                    <a:prstGeom prst="roundRect">
                      <a:avLst>
                        <a:gd name="adj" fmla="val 38709"/>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2800">
                        <a:solidFill>
                          <a:schemeClr val="tx1">
                            <a:lumMod val="85000"/>
                            <a:lumOff val="15000"/>
                          </a:schemeClr>
                        </a:solidFill>
                        <a:latin typeface="Poiret One" panose="02000000000000000000" pitchFamily="2" charset="0"/>
                      </a:endParaRPr>
                    </a:p>
                  </p:txBody>
                </p:sp>
                <p:sp>
                  <p:nvSpPr>
                    <p:cNvPr id="42" name="Afgeronde rechthoek 41"/>
                    <p:cNvSpPr/>
                    <p:nvPr/>
                  </p:nvSpPr>
                  <p:spPr>
                    <a:xfrm>
                      <a:off x="4860032" y="2420888"/>
                      <a:ext cx="3528392" cy="302433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p:txBody>
                </p:sp>
                <p:sp>
                  <p:nvSpPr>
                    <p:cNvPr id="43" name="Afgeronde rechthoek 42"/>
                    <p:cNvSpPr/>
                    <p:nvPr/>
                  </p:nvSpPr>
                  <p:spPr>
                    <a:xfrm>
                      <a:off x="899592" y="2420888"/>
                      <a:ext cx="3528392" cy="3024336"/>
                    </a:xfrm>
                    <a:prstGeom prst="roundRect">
                      <a:avLst>
                        <a:gd name="adj" fmla="val 20168"/>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b="1">
                        <a:solidFill>
                          <a:schemeClr val="tx2"/>
                        </a:solidFill>
                      </a:endParaRPr>
                    </a:p>
                  </p:txBody>
                </p:sp>
              </p:grpSp>
              <p:grpSp>
                <p:nvGrpSpPr>
                  <p:cNvPr id="33" name="Groep 32"/>
                  <p:cNvGrpSpPr/>
                  <p:nvPr/>
                </p:nvGrpSpPr>
                <p:grpSpPr>
                  <a:xfrm flipV="1">
                    <a:off x="5360526" y="3039990"/>
                    <a:ext cx="2459792" cy="1899028"/>
                    <a:chOff x="5360526" y="2870720"/>
                    <a:chExt cx="2459792" cy="1899028"/>
                  </a:xfrm>
                </p:grpSpPr>
                <p:sp>
                  <p:nvSpPr>
                    <p:cNvPr id="37" name="Ovaal 36"/>
                    <p:cNvSpPr/>
                    <p:nvPr/>
                  </p:nvSpPr>
                  <p:spPr>
                    <a:xfrm>
                      <a:off x="5360526" y="2876494"/>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38" name="Ovaal 37"/>
                    <p:cNvSpPr/>
                    <p:nvPr/>
                  </p:nvSpPr>
                  <p:spPr>
                    <a:xfrm>
                      <a:off x="5864582" y="3639923"/>
                      <a:ext cx="1440161"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100"/>
                    </a:p>
                  </p:txBody>
                </p:sp>
                <p:sp>
                  <p:nvSpPr>
                    <p:cNvPr id="39" name="Ovaal 38"/>
                    <p:cNvSpPr/>
                    <p:nvPr/>
                  </p:nvSpPr>
                  <p:spPr>
                    <a:xfrm>
                      <a:off x="6380156" y="2870720"/>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grpSp>
              <p:sp>
                <p:nvSpPr>
                  <p:cNvPr id="34" name="Tekstvak 33"/>
                  <p:cNvSpPr txBox="1"/>
                  <p:nvPr/>
                </p:nvSpPr>
                <p:spPr>
                  <a:xfrm>
                    <a:off x="5861973" y="3015862"/>
                    <a:ext cx="1440160" cy="889244"/>
                  </a:xfrm>
                  <a:prstGeom prst="rect">
                    <a:avLst/>
                  </a:prstGeom>
                  <a:noFill/>
                </p:spPr>
                <p:txBody>
                  <a:bodyPr wrap="square" rtlCol="0">
                    <a:spAutoFit/>
                  </a:bodyPr>
                  <a:lstStyle/>
                  <a:p>
                    <a:pPr algn="ctr"/>
                    <a:r>
                      <a:rPr lang="nl-NL" sz="1100"/>
                      <a:t>School </a:t>
                    </a:r>
                  </a:p>
                  <a:p>
                    <a:pPr algn="ctr"/>
                    <a:r>
                      <a:rPr lang="nl-NL" sz="1100"/>
                      <a:t>(Team, leerling, pedagogische begeleider counselor, CLB, …)</a:t>
                    </a:r>
                    <a:endParaRPr lang="nl-BE" sz="1100"/>
                  </a:p>
                </p:txBody>
              </p:sp>
              <p:sp>
                <p:nvSpPr>
                  <p:cNvPr id="35" name="Tekstvak 34"/>
                  <p:cNvSpPr txBox="1"/>
                  <p:nvPr/>
                </p:nvSpPr>
                <p:spPr>
                  <a:xfrm>
                    <a:off x="5273058" y="4241493"/>
                    <a:ext cx="1440160" cy="262400"/>
                  </a:xfrm>
                  <a:prstGeom prst="rect">
                    <a:avLst/>
                  </a:prstGeom>
                  <a:noFill/>
                </p:spPr>
                <p:txBody>
                  <a:bodyPr wrap="square" rtlCol="0">
                    <a:spAutoFit/>
                  </a:bodyPr>
                  <a:lstStyle/>
                  <a:p>
                    <a:pPr algn="ctr"/>
                    <a:r>
                      <a:rPr lang="nl-NL" sz="1200"/>
                      <a:t>Ouders</a:t>
                    </a:r>
                  </a:p>
                </p:txBody>
              </p:sp>
              <p:sp>
                <p:nvSpPr>
                  <p:cNvPr id="36" name="Tekstvak 35"/>
                  <p:cNvSpPr txBox="1"/>
                  <p:nvPr/>
                </p:nvSpPr>
                <p:spPr>
                  <a:xfrm>
                    <a:off x="6541369" y="4251803"/>
                    <a:ext cx="1440160" cy="262400"/>
                  </a:xfrm>
                  <a:prstGeom prst="rect">
                    <a:avLst/>
                  </a:prstGeom>
                  <a:noFill/>
                </p:spPr>
                <p:txBody>
                  <a:bodyPr wrap="square" rtlCol="0">
                    <a:spAutoFit/>
                  </a:bodyPr>
                  <a:lstStyle/>
                  <a:p>
                    <a:pPr algn="ctr"/>
                    <a:r>
                      <a:rPr lang="nl-NL" sz="1200"/>
                      <a:t>Gemeenschap</a:t>
                    </a:r>
                  </a:p>
                </p:txBody>
              </p:sp>
            </p:grpSp>
            <p:sp>
              <p:nvSpPr>
                <p:cNvPr id="30" name="Tekstvak 29"/>
                <p:cNvSpPr txBox="1"/>
                <p:nvPr/>
              </p:nvSpPr>
              <p:spPr>
                <a:xfrm>
                  <a:off x="975924" y="2131368"/>
                  <a:ext cx="3370729" cy="1474617"/>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A</a:t>
                  </a:r>
                </a:p>
                <a:p>
                  <a:pPr algn="ctr"/>
                  <a:r>
                    <a:rPr lang="nl-NL" b="1" dirty="0">
                      <a:solidFill>
                        <a:schemeClr val="tx1">
                          <a:lumMod val="85000"/>
                          <a:lumOff val="15000"/>
                        </a:schemeClr>
                      </a:solidFill>
                      <a:latin typeface="+mj-lt"/>
                    </a:rPr>
                    <a:t>Diversiteit waarderen en benutten in de klaspraktijk</a:t>
                  </a:r>
                </a:p>
                <a:p>
                  <a:pPr algn="ctr"/>
                  <a:endParaRPr lang="nl-NL" dirty="0">
                    <a:solidFill>
                      <a:schemeClr val="tx1">
                        <a:lumMod val="85000"/>
                        <a:lumOff val="15000"/>
                      </a:schemeClr>
                    </a:solidFill>
                  </a:endParaRPr>
                </a:p>
                <a:p>
                  <a:pPr algn="ctr"/>
                  <a:endParaRPr lang="nl-NL" sz="1600" b="1" dirty="0">
                    <a:solidFill>
                      <a:schemeClr val="tx1">
                        <a:lumMod val="85000"/>
                        <a:lumOff val="15000"/>
                      </a:schemeClr>
                    </a:solidFill>
                    <a:latin typeface="+mj-lt"/>
                  </a:endParaRPr>
                </a:p>
              </p:txBody>
            </p:sp>
            <p:sp>
              <p:nvSpPr>
                <p:cNvPr id="31" name="Tekstvak 30"/>
                <p:cNvSpPr txBox="1"/>
                <p:nvPr/>
              </p:nvSpPr>
              <p:spPr>
                <a:xfrm>
                  <a:off x="4974985" y="2144272"/>
                  <a:ext cx="3370729" cy="941245"/>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B </a:t>
                  </a:r>
                </a:p>
                <a:p>
                  <a:pPr algn="ctr"/>
                  <a:r>
                    <a:rPr lang="nl-NL" b="1" dirty="0">
                      <a:solidFill>
                        <a:schemeClr val="tx1">
                          <a:lumMod val="85000"/>
                          <a:lumOff val="15000"/>
                        </a:schemeClr>
                      </a:solidFill>
                      <a:latin typeface="+mj-lt"/>
                    </a:rPr>
                    <a:t>Verbindende samenwerking realiseren</a:t>
                  </a:r>
                </a:p>
              </p:txBody>
            </p:sp>
          </p:grpSp>
          <p:sp>
            <p:nvSpPr>
              <p:cNvPr id="28" name="Tekstvak 27"/>
              <p:cNvSpPr txBox="1"/>
              <p:nvPr/>
            </p:nvSpPr>
            <p:spPr>
              <a:xfrm>
                <a:off x="1814204" y="855209"/>
                <a:ext cx="5948901" cy="1015663"/>
              </a:xfrm>
              <a:prstGeom prst="rect">
                <a:avLst/>
              </a:prstGeom>
              <a:noFill/>
            </p:spPr>
            <p:txBody>
              <a:bodyPr wrap="square" rtlCol="0">
                <a:spAutoFit/>
              </a:bodyPr>
              <a:lstStyle/>
              <a:p>
                <a:pPr algn="ctr"/>
                <a:r>
                  <a:rPr lang="nl-NL" sz="2000" b="1" dirty="0">
                    <a:solidFill>
                      <a:schemeClr val="tx1">
                        <a:lumMod val="85000"/>
                        <a:lumOff val="15000"/>
                      </a:schemeClr>
                    </a:solidFill>
                    <a:latin typeface="+mj-lt"/>
                  </a:rPr>
                  <a:t>COMPETENTIEONTWIKKELING </a:t>
                </a:r>
              </a:p>
              <a:p>
                <a:pPr algn="ctr"/>
                <a:r>
                  <a:rPr lang="nl-NL" sz="2000" b="1" dirty="0">
                    <a:solidFill>
                      <a:schemeClr val="tx1">
                        <a:lumMod val="85000"/>
                        <a:lumOff val="15000"/>
                      </a:schemeClr>
                    </a:solidFill>
                    <a:latin typeface="+mj-lt"/>
                  </a:rPr>
                  <a:t>van (toekomstige) leraren en teams </a:t>
                </a:r>
              </a:p>
              <a:p>
                <a:pPr algn="ctr"/>
                <a:r>
                  <a:rPr lang="nl-NL" sz="2000" b="1" dirty="0">
                    <a:solidFill>
                      <a:schemeClr val="tx1">
                        <a:lumMod val="85000"/>
                        <a:lumOff val="15000"/>
                      </a:schemeClr>
                    </a:solidFill>
                    <a:latin typeface="+mj-lt"/>
                  </a:rPr>
                  <a:t>om inclusieve leeromgevingen te creëren</a:t>
                </a:r>
              </a:p>
            </p:txBody>
          </p:sp>
        </p:grpSp>
        <p:sp>
          <p:nvSpPr>
            <p:cNvPr id="26" name="Tekstvak 25"/>
            <p:cNvSpPr txBox="1"/>
            <p:nvPr/>
          </p:nvSpPr>
          <p:spPr>
            <a:xfrm>
              <a:off x="1920625" y="5397609"/>
              <a:ext cx="5948901" cy="400110"/>
            </a:xfrm>
            <a:prstGeom prst="rect">
              <a:avLst/>
            </a:prstGeom>
            <a:noFill/>
          </p:spPr>
          <p:txBody>
            <a:bodyPr wrap="square" rtlCol="0">
              <a:spAutoFit/>
            </a:bodyPr>
            <a:lstStyle/>
            <a:p>
              <a:pPr algn="ctr"/>
              <a:r>
                <a:rPr lang="nl-NL" sz="2000" b="1">
                  <a:solidFill>
                    <a:schemeClr val="tx1">
                      <a:lumMod val="85000"/>
                      <a:lumOff val="15000"/>
                    </a:schemeClr>
                  </a:solidFill>
                  <a:latin typeface="+mj-lt"/>
                </a:rPr>
                <a:t>Via: professionele ontwikkeling</a:t>
              </a:r>
            </a:p>
          </p:txBody>
        </p:sp>
      </p:grpSp>
    </p:spTree>
    <p:extLst>
      <p:ext uri="{BB962C8B-B14F-4D97-AF65-F5344CB8AC3E}">
        <p14:creationId xmlns:p14="http://schemas.microsoft.com/office/powerpoint/2010/main" val="287531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rotWithShape="1">
          <a:blip r:embed="rId3">
            <a:extLst>
              <a:ext uri="{28A0092B-C50C-407E-A947-70E740481C1C}">
                <a14:useLocalDpi xmlns:a14="http://schemas.microsoft.com/office/drawing/2010/main" val="0"/>
              </a:ext>
            </a:extLst>
          </a:blip>
          <a:srcRect l="23301" r="76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p:cNvSpPr>
            <a:spLocks noGrp="1"/>
          </p:cNvSpPr>
          <p:nvPr>
            <p:ph type="title"/>
          </p:nvPr>
        </p:nvSpPr>
        <p:spPr>
          <a:xfrm>
            <a:off x="655320" y="365125"/>
            <a:ext cx="5120114" cy="1692794"/>
          </a:xfrm>
        </p:spPr>
        <p:txBody>
          <a:bodyPr>
            <a:normAutofit/>
          </a:bodyPr>
          <a:lstStyle/>
          <a:p>
            <a:r>
              <a:rPr lang="nl-NL" dirty="0"/>
              <a:t>Inhoud</a:t>
            </a:r>
            <a:endParaRPr lang="nl-NL" dirty="0">
              <a:latin typeface="Poiret One" charset="0"/>
              <a:ea typeface="Poiret One" charset="0"/>
              <a:cs typeface="Poiret One" charset="0"/>
            </a:endParaRPr>
          </a:p>
        </p:txBody>
      </p:sp>
      <p:sp>
        <p:nvSpPr>
          <p:cNvPr id="3" name="Tijdelijke aanduiding voor inhoud 2"/>
          <p:cNvSpPr>
            <a:spLocks noGrp="1"/>
          </p:cNvSpPr>
          <p:nvPr>
            <p:ph idx="1"/>
          </p:nvPr>
        </p:nvSpPr>
        <p:spPr>
          <a:xfrm>
            <a:off x="655321" y="2575034"/>
            <a:ext cx="5120113" cy="3462228"/>
          </a:xfrm>
        </p:spPr>
        <p:txBody>
          <a:bodyPr>
            <a:normAutofit/>
          </a:bodyPr>
          <a:lstStyle/>
          <a:p>
            <a:pPr marL="342900" indent="-342900">
              <a:buFont typeface="+mj-lt"/>
              <a:buAutoNum type="arabicPeriod"/>
            </a:pPr>
            <a:endParaRPr lang="nl-NL" sz="1800" dirty="0"/>
          </a:p>
          <a:p>
            <a:pPr marL="800100" lvl="1" indent="-342900">
              <a:buFont typeface="+mj-lt"/>
              <a:buAutoNum type="arabicPeriod"/>
            </a:pPr>
            <a:r>
              <a:rPr lang="nl-NL" dirty="0">
                <a:solidFill>
                  <a:srgbClr val="FC7F7A"/>
                </a:solidFill>
              </a:rPr>
              <a:t>Aanknopen bij het leren van elkaar</a:t>
            </a:r>
          </a:p>
          <a:p>
            <a:pPr marL="800100" lvl="1" indent="-342900">
              <a:buFont typeface="+mj-lt"/>
              <a:buAutoNum type="arabicPeriod"/>
            </a:pPr>
            <a:r>
              <a:rPr lang="nl-NL" dirty="0">
                <a:solidFill>
                  <a:srgbClr val="FC7F7A"/>
                </a:solidFill>
              </a:rPr>
              <a:t>Verschillende wegen voor je verdere professionele ontwikkeling</a:t>
            </a:r>
          </a:p>
          <a:p>
            <a:pPr marL="800100" lvl="1" indent="-342900">
              <a:buFont typeface="+mj-lt"/>
              <a:buAutoNum type="arabicPeriod"/>
            </a:pPr>
            <a:r>
              <a:rPr lang="nl-NL" dirty="0"/>
              <a:t>Vooruitblik</a:t>
            </a:r>
          </a:p>
          <a:p>
            <a:pPr marL="800100" lvl="1" indent="-342900">
              <a:buFont typeface="+mj-lt"/>
              <a:buAutoNum type="arabicPeriod"/>
            </a:pPr>
            <a:r>
              <a:rPr lang="nl-NL" dirty="0"/>
              <a:t>Evaluatie en afronding</a:t>
            </a:r>
          </a:p>
          <a:p>
            <a:pPr marL="342900" indent="-342900">
              <a:buFont typeface="+mj-lt"/>
              <a:buAutoNum type="arabicPeriod"/>
            </a:pPr>
            <a:endParaRPr lang="nl-NL" sz="1800" dirty="0"/>
          </a:p>
          <a:p>
            <a:pPr marL="342900" indent="-342900">
              <a:buFont typeface="+mj-lt"/>
              <a:buAutoNum type="arabicPeriod"/>
            </a:pPr>
            <a:endParaRPr lang="nl-NL" sz="1800" dirty="0"/>
          </a:p>
          <a:p>
            <a:pPr marL="800100" lvl="1" indent="-342900">
              <a:buFont typeface="+mj-lt"/>
              <a:buAutoNum type="arabicPeriod"/>
            </a:pPr>
            <a:endParaRPr lang="nl-NL" sz="1800" dirty="0"/>
          </a:p>
          <a:p>
            <a:pPr marL="800100" lvl="1" indent="-342900">
              <a:buFont typeface="+mj-lt"/>
              <a:buAutoNum type="arabicPeriod"/>
            </a:pPr>
            <a:endParaRPr lang="nl-NL" sz="1800" dirty="0"/>
          </a:p>
          <a:p>
            <a:pPr lvl="1"/>
            <a:endParaRPr lang="nl-NL" sz="1800" dirty="0">
              <a:latin typeface="+mj-lt"/>
            </a:endParaRPr>
          </a:p>
        </p:txBody>
      </p:sp>
    </p:spTree>
    <p:extLst>
      <p:ext uri="{BB962C8B-B14F-4D97-AF65-F5344CB8AC3E}">
        <p14:creationId xmlns:p14="http://schemas.microsoft.com/office/powerpoint/2010/main" val="903963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9223" y="0"/>
            <a:ext cx="11672777" cy="1098375"/>
          </a:xfrm>
        </p:spPr>
        <p:txBody>
          <a:bodyPr>
            <a:normAutofit/>
          </a:bodyPr>
          <a:lstStyle/>
          <a:p>
            <a:r>
              <a:rPr lang="nl-BE" sz="3200" b="0" dirty="0">
                <a:latin typeface="Roboto" panose="02000000000000000000" pitchFamily="2" charset="0"/>
                <a:ea typeface="Roboto" panose="02000000000000000000" pitchFamily="2" charset="0"/>
                <a:cs typeface="Poiret One" charset="0"/>
              </a:rPr>
              <a:t>2. Verschillende wegen voor je verdere professionele ontwikkeling</a:t>
            </a:r>
            <a:endParaRPr lang="nl-NL" sz="3200" b="0" dirty="0">
              <a:latin typeface="Roboto" panose="02000000000000000000" pitchFamily="2" charset="0"/>
              <a:ea typeface="Roboto" panose="02000000000000000000" pitchFamily="2" charset="0"/>
            </a:endParaRP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49829" y="1349828"/>
            <a:ext cx="9639596" cy="5524803"/>
          </a:xfrm>
          <a:prstGeom prst="rect">
            <a:avLst/>
          </a:prstGeom>
        </p:spPr>
      </p:pic>
      <p:sp>
        <p:nvSpPr>
          <p:cNvPr id="5" name="Tekstvak 4"/>
          <p:cNvSpPr txBox="1"/>
          <p:nvPr/>
        </p:nvSpPr>
        <p:spPr>
          <a:xfrm>
            <a:off x="1719883" y="1098375"/>
            <a:ext cx="4088537" cy="1661993"/>
          </a:xfrm>
          <a:prstGeom prst="rect">
            <a:avLst/>
          </a:prstGeom>
          <a:solidFill>
            <a:schemeClr val="bg1"/>
          </a:solidFill>
          <a:effectLst>
            <a:glow rad="127000">
              <a:schemeClr val="bg1"/>
            </a:glow>
          </a:effectLst>
        </p:spPr>
        <p:txBody>
          <a:bodyPr wrap="square" rtlCol="0">
            <a:spAutoFit/>
          </a:bodyPr>
          <a:lstStyle/>
          <a:p>
            <a:r>
              <a:rPr lang="nl-NL" dirty="0">
                <a:latin typeface="Roboto" panose="02000000000000000000" pitchFamily="2" charset="0"/>
                <a:ea typeface="Roboto" panose="02000000000000000000" pitchFamily="2" charset="0"/>
                <a:cs typeface="Poiret One" charset="0"/>
              </a:rPr>
              <a:t>Het verhaal van de stratenmakers </a:t>
            </a:r>
          </a:p>
          <a:p>
            <a:r>
              <a:rPr lang="nl-NL" dirty="0">
                <a:latin typeface="Roboto" panose="02000000000000000000" pitchFamily="2" charset="0"/>
                <a:ea typeface="Roboto" panose="02000000000000000000" pitchFamily="2" charset="0"/>
                <a:cs typeface="Poiret One" charset="0"/>
              </a:rPr>
              <a:t>van de Koning</a:t>
            </a:r>
            <a:r>
              <a:rPr lang="mr-IN" dirty="0">
                <a:latin typeface="Roboto" panose="02000000000000000000" pitchFamily="2" charset="0"/>
                <a:ea typeface="Roboto" panose="02000000000000000000" pitchFamily="2" charset="0"/>
                <a:cs typeface="Poiret One" charset="0"/>
              </a:rPr>
              <a:t>…</a:t>
            </a:r>
            <a:endParaRPr lang="nl-BE" dirty="0">
              <a:latin typeface="Roboto" panose="02000000000000000000" pitchFamily="2" charset="0"/>
              <a:ea typeface="Roboto" panose="02000000000000000000" pitchFamily="2" charset="0"/>
              <a:cs typeface="Poiret One" charset="0"/>
            </a:endParaRPr>
          </a:p>
          <a:p>
            <a:r>
              <a:rPr lang="nl-BE" sz="1600" i="1" dirty="0">
                <a:latin typeface="Roboto" panose="02000000000000000000" pitchFamily="2" charset="0"/>
                <a:ea typeface="Roboto" panose="02000000000000000000" pitchFamily="2" charset="0"/>
                <a:cs typeface="Poiret One" charset="0"/>
                <a:hlinkClick r:id="" action="ppaction://noaction"/>
              </a:rPr>
              <a:t>Loui Lord Nelson,</a:t>
            </a:r>
          </a:p>
          <a:p>
            <a:r>
              <a:rPr lang="nl-BE" sz="1600" i="1" dirty="0">
                <a:latin typeface="Roboto" panose="02000000000000000000" pitchFamily="2" charset="0"/>
                <a:ea typeface="Roboto" panose="02000000000000000000" pitchFamily="2" charset="0"/>
                <a:cs typeface="Poiret One" charset="0"/>
                <a:hlinkClick r:id="" action="ppaction://noaction"/>
              </a:rPr>
              <a:t>UDL: Universal Design for Learning in de praktijk, 2016</a:t>
            </a:r>
            <a:r>
              <a:rPr lang="nl-BE" sz="1600" i="1" dirty="0">
                <a:latin typeface="Roboto" panose="02000000000000000000" pitchFamily="2" charset="0"/>
                <a:ea typeface="Roboto" panose="02000000000000000000" pitchFamily="2" charset="0"/>
                <a:cs typeface="Poiret One" charset="0"/>
              </a:rPr>
              <a:t>,</a:t>
            </a:r>
            <a:r>
              <a:rPr lang="nl-BE" sz="1600" i="1" dirty="0">
                <a:latin typeface="Roboto" panose="02000000000000000000" pitchFamily="2" charset="0"/>
                <a:ea typeface="Roboto" panose="02000000000000000000" pitchFamily="2" charset="0"/>
                <a:cs typeface="Poiret One" charset="0"/>
                <a:hlinkClick r:id="rId4"/>
              </a:rPr>
              <a:t> p. 146_147</a:t>
            </a:r>
            <a:r>
              <a:rPr lang="nl-BE" sz="1600" i="1" dirty="0">
                <a:latin typeface="Roboto" panose="02000000000000000000" pitchFamily="2" charset="0"/>
                <a:ea typeface="Roboto" panose="02000000000000000000" pitchFamily="2" charset="0"/>
                <a:cs typeface="Poiret One" charset="0"/>
              </a:rPr>
              <a:t>.</a:t>
            </a:r>
          </a:p>
          <a:p>
            <a:endParaRPr lang="nl-NL" dirty="0"/>
          </a:p>
        </p:txBody>
      </p:sp>
    </p:spTree>
    <p:extLst>
      <p:ext uri="{BB962C8B-B14F-4D97-AF65-F5344CB8AC3E}">
        <p14:creationId xmlns:p14="http://schemas.microsoft.com/office/powerpoint/2010/main" val="100261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9188" y="1904281"/>
            <a:ext cx="3374810" cy="4272681"/>
          </a:xfrm>
          <a:prstGeom prst="rect">
            <a:avLst/>
          </a:prstGeom>
        </p:spPr>
      </p:pic>
      <p:sp>
        <p:nvSpPr>
          <p:cNvPr id="2" name="Titel 1"/>
          <p:cNvSpPr>
            <a:spLocks noGrp="1"/>
          </p:cNvSpPr>
          <p:nvPr>
            <p:ph type="title"/>
          </p:nvPr>
        </p:nvSpPr>
        <p:spPr>
          <a:xfrm>
            <a:off x="838200" y="365125"/>
            <a:ext cx="10515600" cy="1325563"/>
          </a:xfrm>
          <a:noFill/>
        </p:spPr>
        <p:txBody>
          <a:bodyPr>
            <a:normAutofit/>
          </a:bodyPr>
          <a:lstStyle/>
          <a:p>
            <a:r>
              <a:rPr lang="nl-BE" sz="3200" b="0" dirty="0">
                <a:latin typeface="Roboto" panose="02000000000000000000" pitchFamily="2" charset="0"/>
                <a:ea typeface="Roboto" panose="02000000000000000000" pitchFamily="2" charset="0"/>
                <a:cs typeface="Poiret One" charset="0"/>
              </a:rPr>
              <a:t>2. Verschillende wegen kunnen je inspireren om verdere stappen te zetten in de praktijk</a:t>
            </a:r>
            <a:endParaRPr lang="nl-NL" sz="3200" b="0" dirty="0">
              <a:latin typeface="Roboto" panose="02000000000000000000" pitchFamily="2" charset="0"/>
              <a:ea typeface="Roboto" panose="02000000000000000000" pitchFamily="2" charset="0"/>
              <a:cs typeface="Poiret One" charset="0"/>
            </a:endParaRPr>
          </a:p>
        </p:txBody>
      </p:sp>
      <p:sp>
        <p:nvSpPr>
          <p:cNvPr id="3" name="Tijdelijke aanduiding voor inhoud 2"/>
          <p:cNvSpPr>
            <a:spLocks noGrp="1"/>
          </p:cNvSpPr>
          <p:nvPr>
            <p:ph idx="1"/>
          </p:nvPr>
        </p:nvSpPr>
        <p:spPr>
          <a:xfrm>
            <a:off x="4334830" y="1904280"/>
            <a:ext cx="7446043" cy="4687905"/>
          </a:xfrm>
        </p:spPr>
        <p:txBody>
          <a:bodyPr>
            <a:normAutofit/>
          </a:bodyPr>
          <a:lstStyle/>
          <a:p>
            <a:pPr marL="457200" indent="-457200">
              <a:buFont typeface="+mj-lt"/>
              <a:buAutoNum type="arabicPeriod"/>
            </a:pPr>
            <a:r>
              <a:rPr lang="nl-NL" sz="2400" dirty="0">
                <a:latin typeface="Roboto" panose="02000000000000000000" pitchFamily="2" charset="0"/>
                <a:ea typeface="Roboto" panose="02000000000000000000" pitchFamily="2" charset="0"/>
              </a:rPr>
              <a:t>Het </a:t>
            </a:r>
            <a:r>
              <a:rPr lang="nl-NL" sz="2400" b="1" dirty="0">
                <a:latin typeface="Roboto" panose="02000000000000000000" pitchFamily="2" charset="0"/>
                <a:ea typeface="Roboto" panose="02000000000000000000" pitchFamily="2" charset="0"/>
              </a:rPr>
              <a:t>kenniscentrum</a:t>
            </a:r>
            <a:r>
              <a:rPr lang="nl-NL" sz="2400" dirty="0">
                <a:latin typeface="Roboto" panose="02000000000000000000" pitchFamily="2" charset="0"/>
                <a:ea typeface="Roboto" panose="02000000000000000000" pitchFamily="2" charset="0"/>
              </a:rPr>
              <a:t> wil je doen nadenken over welke volgende stappen je nog kunt zetten in de richting van het doel dat je wil bereiken. Naast dit kenniscentrum kan je ook andere kennisbronnen aanspreken (boeken, artikels, websites…).</a:t>
            </a:r>
          </a:p>
          <a:p>
            <a:pPr marL="457200" indent="-457200">
              <a:buFont typeface="+mj-lt"/>
              <a:buAutoNum type="arabicPeriod"/>
            </a:pPr>
            <a:endParaRPr lang="nl-NL" sz="2400" dirty="0">
              <a:latin typeface="Roboto" panose="02000000000000000000" pitchFamily="2" charset="0"/>
              <a:ea typeface="Roboto" panose="02000000000000000000" pitchFamily="2" charset="0"/>
            </a:endParaRPr>
          </a:p>
          <a:p>
            <a:pPr marL="457200" indent="-457200">
              <a:buFont typeface="+mj-lt"/>
              <a:buAutoNum type="arabicPeriod"/>
            </a:pPr>
            <a:r>
              <a:rPr lang="nl-NL" sz="2400" dirty="0">
                <a:latin typeface="Roboto" panose="02000000000000000000" pitchFamily="2" charset="0"/>
                <a:ea typeface="Roboto" panose="02000000000000000000" pitchFamily="2" charset="0"/>
              </a:rPr>
              <a:t>Ook je </a:t>
            </a:r>
            <a:r>
              <a:rPr lang="nl-NL" sz="2400" b="1" dirty="0">
                <a:latin typeface="Roboto" panose="02000000000000000000" pitchFamily="2" charset="0"/>
                <a:ea typeface="Roboto" panose="02000000000000000000" pitchFamily="2" charset="0"/>
              </a:rPr>
              <a:t>netwerk</a:t>
            </a:r>
            <a:r>
              <a:rPr lang="nl-NL" sz="2400" dirty="0">
                <a:latin typeface="Roboto" panose="02000000000000000000" pitchFamily="2" charset="0"/>
                <a:ea typeface="Roboto" panose="02000000000000000000" pitchFamily="2" charset="0"/>
              </a:rPr>
              <a:t> is een hulpbron. Samen met medestudenten en/of collega’s in de school kan je nadenken over vervolgstappen die je kunt zetten in de praktijk. Evenzeer blijven docenten en </a:t>
            </a:r>
            <a:r>
              <a:rPr lang="nl-NL" sz="2400" dirty="0" err="1">
                <a:latin typeface="Roboto" panose="02000000000000000000" pitchFamily="2" charset="0"/>
                <a:ea typeface="Roboto" panose="02000000000000000000" pitchFamily="2" charset="0"/>
              </a:rPr>
              <a:t>nascholers</a:t>
            </a:r>
            <a:r>
              <a:rPr lang="nl-NL" sz="2400" dirty="0">
                <a:latin typeface="Roboto" panose="02000000000000000000" pitchFamily="2" charset="0"/>
                <a:ea typeface="Roboto" panose="02000000000000000000" pitchFamily="2" charset="0"/>
              </a:rPr>
              <a:t> een hulpbron, net als andere partners bv. pedagogisch begeleiders, CLB-medewerkers</a:t>
            </a:r>
            <a:r>
              <a:rPr lang="mr-IN" sz="2400" dirty="0">
                <a:latin typeface="Roboto" panose="02000000000000000000" pitchFamily="2" charset="0"/>
                <a:ea typeface="Roboto" panose="02000000000000000000" pitchFamily="2" charset="0"/>
              </a:rPr>
              <a:t>…</a:t>
            </a:r>
            <a:endParaRPr lang="nl-BE" sz="2400" dirty="0">
              <a:latin typeface="Roboto" panose="02000000000000000000" pitchFamily="2" charset="0"/>
              <a:ea typeface="Roboto" panose="02000000000000000000" pitchFamily="2" charset="0"/>
            </a:endParaRPr>
          </a:p>
          <a:p>
            <a:pPr marL="457200" indent="-457200">
              <a:buFont typeface="+mj-lt"/>
              <a:buAutoNum type="arabicPeriod"/>
            </a:pPr>
            <a:endParaRPr lang="nl-BE" sz="2400" dirty="0">
              <a:latin typeface="+mj-lt"/>
            </a:endParaRPr>
          </a:p>
          <a:p>
            <a:pPr marL="457200" indent="-457200">
              <a:buFont typeface="+mj-lt"/>
              <a:buAutoNum type="arabicPeriod"/>
            </a:pPr>
            <a:endParaRPr lang="nl-NL" sz="2400" dirty="0">
              <a:latin typeface="+mj-lt"/>
            </a:endParaRPr>
          </a:p>
        </p:txBody>
      </p:sp>
    </p:spTree>
    <p:extLst>
      <p:ext uri="{BB962C8B-B14F-4D97-AF65-F5344CB8AC3E}">
        <p14:creationId xmlns:p14="http://schemas.microsoft.com/office/powerpoint/2010/main" val="304884767"/>
      </p:ext>
    </p:extLst>
  </p:cSld>
  <p:clrMapOvr>
    <a:masterClrMapping/>
  </p:clrMapOvr>
</p:sld>
</file>

<file path=ppt/theme/theme1.xml><?xml version="1.0" encoding="utf-8"?>
<a:theme xmlns:a="http://schemas.openxmlformats.org/drawingml/2006/main" name="Potential_sjabloonNieuw">
  <a:themeElements>
    <a:clrScheme name="Potential - Nieuw">
      <a:dk1>
        <a:sysClr val="windowText" lastClr="000000"/>
      </a:dk1>
      <a:lt1>
        <a:sysClr val="window" lastClr="FFFFFF"/>
      </a:lt1>
      <a:dk2>
        <a:srgbClr val="5CD5B0"/>
      </a:dk2>
      <a:lt2>
        <a:srgbClr val="D4F6E8"/>
      </a:lt2>
      <a:accent1>
        <a:srgbClr val="FC7F7A"/>
      </a:accent1>
      <a:accent2>
        <a:srgbClr val="FAD2C8"/>
      </a:accent2>
      <a:accent3>
        <a:srgbClr val="8ECEDD"/>
      </a:accent3>
      <a:accent4>
        <a:srgbClr val="C8E6ED"/>
      </a:accent4>
      <a:accent5>
        <a:srgbClr val="FFD56C"/>
      </a:accent5>
      <a:accent6>
        <a:srgbClr val="FFE4AE"/>
      </a:accent6>
      <a:hlink>
        <a:srgbClr val="3F3F3F"/>
      </a:hlink>
      <a:folHlink>
        <a:srgbClr val="7F7F7F"/>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1B9F7173-06FD-4239-A842-30362CC0399B}" vid="{CBDC0F52-0C59-48D4-BA45-32EBDB1B077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F546402C1B6848AAEAB9054195BBCD" ma:contentTypeVersion="11" ma:contentTypeDescription="Een nieuw document maken." ma:contentTypeScope="" ma:versionID="3a4a90d7decd9e6590428d66c23d1da8">
  <xsd:schema xmlns:xsd="http://www.w3.org/2001/XMLSchema" xmlns:xs="http://www.w3.org/2001/XMLSchema" xmlns:p="http://schemas.microsoft.com/office/2006/metadata/properties" xmlns:ns3="f12e873b-751b-42f8-a191-167fe4f33b1c" xmlns:ns4="89d96fb2-318b-4996-8e2d-29208574d168" targetNamespace="http://schemas.microsoft.com/office/2006/metadata/properties" ma:root="true" ma:fieldsID="c8f842bf729b607b0b6937aea0ae483c" ns3:_="" ns4:_="">
    <xsd:import namespace="f12e873b-751b-42f8-a191-167fe4f33b1c"/>
    <xsd:import namespace="89d96fb2-318b-4996-8e2d-29208574d16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2e873b-751b-42f8-a191-167fe4f33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96fb2-318b-4996-8e2d-29208574d16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432213-941D-405A-97F7-D43EF9CCC0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2e873b-751b-42f8-a191-167fe4f33b1c"/>
    <ds:schemaRef ds:uri="89d96fb2-318b-4996-8e2d-29208574d1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BD3FA9-D948-4CA0-8043-0359120461E3}">
  <ds:schemaRefs>
    <ds:schemaRef ds:uri="http://schemas.microsoft.com/office/2006/documentManagement/types"/>
    <ds:schemaRef ds:uri="http://schemas.openxmlformats.org/package/2006/metadata/core-properties"/>
    <ds:schemaRef ds:uri="http://purl.org/dc/elements/1.1/"/>
    <ds:schemaRef ds:uri="http://www.w3.org/XML/1998/namespace"/>
    <ds:schemaRef ds:uri="89d96fb2-318b-4996-8e2d-29208574d168"/>
    <ds:schemaRef ds:uri="f12e873b-751b-42f8-a191-167fe4f33b1c"/>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4C311CE-0D66-4E89-94C5-6A282F7D1A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Potential_sjabloonNieuw</Template>
  <TotalTime>21702</TotalTime>
  <Words>2940</Words>
  <Application>Microsoft Office PowerPoint</Application>
  <PresentationFormat>Breedbeeld</PresentationFormat>
  <Paragraphs>334</Paragraphs>
  <Slides>27</Slides>
  <Notes>24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27</vt:i4>
      </vt:variant>
    </vt:vector>
  </HeadingPairs>
  <TitlesOfParts>
    <vt:vector size="33" baseType="lpstr">
      <vt:lpstr>Arial</vt:lpstr>
      <vt:lpstr>Calibri</vt:lpstr>
      <vt:lpstr>Calibri Light</vt:lpstr>
      <vt:lpstr>Poiret One</vt:lpstr>
      <vt:lpstr>Roboto</vt:lpstr>
      <vt:lpstr>Potential_sjabloonNieuw</vt:lpstr>
      <vt:lpstr>Op zoek naar kennis en andere hulpbronnen</vt:lpstr>
      <vt:lpstr>Doelstellingen</vt:lpstr>
      <vt:lpstr>Inhoud</vt:lpstr>
      <vt:lpstr>1. Aanknopen bij het leren van elkaar  vanuit het groepsgesprek vorige keer </vt:lpstr>
      <vt:lpstr>Deze les…</vt:lpstr>
      <vt:lpstr>PowerPoint-presentatie</vt:lpstr>
      <vt:lpstr>Inhoud</vt:lpstr>
      <vt:lpstr>2. Verschillende wegen voor je verdere professionele ontwikkeling</vt:lpstr>
      <vt:lpstr>2. Verschillende wegen kunnen je inspireren om verdere stappen te zetten in de praktijk</vt:lpstr>
      <vt:lpstr>2.1 Het kenniscentrum: een overzicht</vt:lpstr>
      <vt:lpstr>Inclusieve leeromgeving</vt:lpstr>
      <vt:lpstr>PowerPoint-presentatie</vt:lpstr>
      <vt:lpstr>Onderweg om een inclusieve leeromgeving te creëren: thema’s als knooppunten op een fietsroute</vt:lpstr>
      <vt:lpstr>Per thema:</vt:lpstr>
      <vt:lpstr>Illustratie: Chenaya en Johan vragen hoe ze best omgaan met de diversiteit in hun klas…</vt:lpstr>
      <vt:lpstr>Kenniscentrum:  meerdere ingangen mogelijk</vt:lpstr>
      <vt:lpstr>Spreek hulpbronnen aan via een kenniscentrum</vt:lpstr>
      <vt:lpstr>2.2 Verbindend samenwerken</vt:lpstr>
      <vt:lpstr>2,2 Spreek je netwerk aan als leerkracht…</vt:lpstr>
      <vt:lpstr>Inhoud</vt:lpstr>
      <vt:lpstr>3. Vooruitblik: stap 1</vt:lpstr>
      <vt:lpstr>3. Vooruitblik: stap 2 </vt:lpstr>
      <vt:lpstr>Inhoud</vt:lpstr>
      <vt:lpstr>4. Wat was de meerwaarde van dit traject?</vt:lpstr>
      <vt:lpstr>4. Afronding: Met welke schoenen ga ik mijn volgende stap tegemoet?</vt:lpstr>
      <vt:lpstr>Veel succes!</vt:lpstr>
      <vt:lpstr>Bedankt! </vt:lpstr>
    </vt:vector>
  </TitlesOfParts>
  <Company>UC Leuven-Limburg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Hannah Boonen</dc:creator>
  <cp:lastModifiedBy>inge vandeputte</cp:lastModifiedBy>
  <cp:revision>38</cp:revision>
  <dcterms:created xsi:type="dcterms:W3CDTF">2017-10-25T13:10:36Z</dcterms:created>
  <dcterms:modified xsi:type="dcterms:W3CDTF">2019-11-25T18:21:16Z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0x0101006BF546402C1B6848AAEAB9054195BBCD</vt:lpwstr>
  </property>
</Properties>
</file>